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sldIdLst>
    <p:sldId id="256" r:id="rId2"/>
    <p:sldId id="274" r:id="rId3"/>
    <p:sldId id="265" r:id="rId4"/>
    <p:sldId id="275" r:id="rId5"/>
    <p:sldId id="277" r:id="rId6"/>
    <p:sldId id="276" r:id="rId7"/>
    <p:sldId id="278" r:id="rId8"/>
    <p:sldId id="279" r:id="rId9"/>
    <p:sldId id="280" r:id="rId10"/>
    <p:sldId id="281" r:id="rId11"/>
    <p:sldId id="283" r:id="rId12"/>
    <p:sldId id="284" r:id="rId13"/>
    <p:sldId id="282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69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84" userDrawn="1">
          <p15:clr>
            <a:srgbClr val="A4A3A4"/>
          </p15:clr>
        </p15:guide>
        <p15:guide id="4" orient="horz" pos="24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52" autoAdjust="0"/>
  </p:normalViewPr>
  <p:slideViewPr>
    <p:cSldViewPr snapToGrid="0" showGuides="1">
      <p:cViewPr varScale="1">
        <p:scale>
          <a:sx n="72" d="100"/>
          <a:sy n="72" d="100"/>
        </p:scale>
        <p:origin x="534" y="78"/>
      </p:cViewPr>
      <p:guideLst>
        <p:guide orient="horz" pos="912"/>
        <p:guide pos="3840"/>
        <p:guide orient="horz" pos="3984"/>
        <p:guide orient="horz" pos="24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00E-1A2E-4D2B-BADE-37753AB93090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26AB8-ACBE-42E6-92F5-667EDDCD96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77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D421-E477-405A-91D4-9468DE9B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024F0D-0F00-4C64-975C-BD7D4FE0E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D0E03-CFD6-4610-88AC-17F03CE8E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536D-CBA9-4A34-85D3-481BD129E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1F8E3-036A-45B8-BF1F-BEF0C559E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4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6B1F3-61FB-4FDC-814D-EEC1C1FC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2403B0-8D7F-4489-AB72-C346C8870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FC9304-E5BD-4F3E-ADB0-974FEBCDE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AD29-D9CD-42D8-9604-C47996EE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2C394-EF43-405B-9653-70AAB9098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45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1E61D-2F00-41ED-8D92-7CAEB9A5A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647491-5142-48CA-9664-F5082D450F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94576D-BE01-4BB5-A9F4-7DE4814E6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0CA14-AD61-4101-9143-F7884378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8B885-CFEA-4882-BBEA-C5F142089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6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47AB-DC6F-40F0-B4FB-9C0850EE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939C5-683A-4FDC-A8CF-5F35848AD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B5F0-A7AB-4ACB-91A6-4B836F17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BCE02-CEFC-4D30-BBB0-23CE2CB5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49760-3E16-4F16-B710-C85178E2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8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EE07D-6026-47C0-975A-7E493011B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C00015-2956-4E1F-B05F-214F1DE24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56B43-C1CB-4618-B91B-AAAEEB401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88E39-E80F-4C18-9C2A-69886B822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C5964-5187-4195-8EAF-85D18DC4F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1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B990-ED8C-4AAA-8241-C4881B138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612F2-9E33-44D3-80E2-578C5440A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F7B21-660D-43B3-9151-B40C9ABCD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26A10-CB05-4418-9338-CB55A7059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40335-9BE1-42D1-A30D-C3232BD3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95C68-4307-4B03-8921-74DB1041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EBEC8-AC56-429B-89C3-BB6A0E6E3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866BA-F48C-4383-B119-81B349676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9F967-CBBC-414E-9DC3-136707A8D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5A60-FBC4-40AC-9F71-0FAD9CD7A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4F92BA-75D6-44F9-A1C8-BCFBF6FF6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93CDDC-3537-4692-BE83-87B2A82A7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7B9E1-D5EA-4054-8D92-F930B369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98A038-7CD6-4715-9FDA-7194E6BCA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5FAF-B698-49B0-B197-FD64C97A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3E3F44-F1D6-40F7-9A7D-0542C4A9C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8CC28-3F4A-42A0-B211-4BA085ADC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B6C99-6764-43D0-84AE-52C83494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6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79C79D-3B8A-4FA9-BC4A-63E3EF10A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30E35-44DB-4FED-9E24-5BBE5D9DA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DC42F-3337-4692-B53C-A5529048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2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7D58-952D-44D7-9911-60544C9F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BC150-9914-4A82-84CF-B3708B97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4A7C02-9C7E-401F-BABE-D3028FF18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6080A-4623-4F4C-B5BF-7E9E7531F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9B1D15-0BD5-4F6E-A265-BD1F2F36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F764D4-AA29-4DF8-A501-E2B904E9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D526-F53C-446D-8D7C-8A73C2A6A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1CC3D-D32B-4629-85B8-E779A4105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17242-BF08-4A5E-ABD7-483896CAE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2B8E4-DF23-4701-B28A-B9E5700B3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DE909-4588-4CF5-B2FA-B7631243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A005E-65C2-4007-815C-52F23809F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373118-F27D-412D-B19A-2DB8C8101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37CCC-B536-48B0-B893-63FFC2EB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E552F-73E7-48CE-AAB3-E947C535D5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0ACFF-56C3-4453-9BAD-A02FE717F83E}" type="datetimeFigureOut">
              <a:rPr lang="en-US" smtClean="0"/>
              <a:t>4/28/2019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40B4F-2015-4E9F-BCB3-E0BFA4AF9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10C3C-BBD3-4864-98E4-5D7B08A62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A7955-6230-48B4-BD8B-A7C460F759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8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hyperlink" Target="https://24slides.com/?utm_campaign=mp&amp;utm_medium=ppt&amp;utm_source=pptlink&amp;utm_content=&amp;utm_term=" TargetMode="External"/><Relationship Id="rId4" Type="http://schemas.openxmlformats.org/officeDocument/2006/relationships/hyperlink" Target="https://github.com/mounakalidindi/Twitter-Hurricane-Analysi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203295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1788263"/>
            <a:ext cx="7527236" cy="359211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172277" y="1788264"/>
            <a:ext cx="7354958" cy="276998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+mj-lt"/>
              </a:rPr>
              <a:t>Twitter Hurricane Analysis – Topic Modeling using LDA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BA89-B616-43ED-A91E-61105E1C9DD6}"/>
              </a:ext>
            </a:extLst>
          </p:cNvPr>
          <p:cNvSpPr txBox="1"/>
          <p:nvPr/>
        </p:nvSpPr>
        <p:spPr>
          <a:xfrm>
            <a:off x="1568295" y="4656403"/>
            <a:ext cx="57866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Mouna Kalidindi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Supervised by : Dr. </a:t>
            </a:r>
            <a:r>
              <a:rPr lang="en-US" sz="2000" dirty="0" err="1">
                <a:solidFill>
                  <a:schemeClr val="bg1"/>
                </a:solidFill>
              </a:rPr>
              <a:t>Somya</a:t>
            </a:r>
            <a:r>
              <a:rPr lang="en-US" sz="2000" dirty="0">
                <a:solidFill>
                  <a:schemeClr val="bg1"/>
                </a:solidFill>
              </a:rPr>
              <a:t> Mohanty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C4DC87-4412-47EA-869B-E290F40E5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</a:t>
            </a:r>
          </a:p>
        </p:txBody>
      </p:sp>
    </p:spTree>
    <p:extLst>
      <p:ext uri="{BB962C8B-B14F-4D97-AF65-F5344CB8AC3E}">
        <p14:creationId xmlns:p14="http://schemas.microsoft.com/office/powerpoint/2010/main" val="3623649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C509CC-20DD-4E8A-A1F0-FC2CFCE33E7F}"/>
              </a:ext>
            </a:extLst>
          </p:cNvPr>
          <p:cNvSpPr/>
          <p:nvPr/>
        </p:nvSpPr>
        <p:spPr>
          <a:xfrm>
            <a:off x="1205949" y="986660"/>
            <a:ext cx="9738007" cy="314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 err="1">
                <a:latin typeface="Candara" panose="020E0502030303020204" pitchFamily="34" charset="0"/>
              </a:rPr>
              <a:t>XGBoost</a:t>
            </a:r>
            <a:endParaRPr lang="en-IN" sz="2000" b="1" dirty="0">
              <a:latin typeface="Candara" panose="020E05020303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latin typeface="Candara" panose="020E0502030303020204" pitchFamily="34" charset="0"/>
              </a:rPr>
              <a:t>XGBoost</a:t>
            </a:r>
            <a:r>
              <a:rPr lang="en-IN" dirty="0">
                <a:latin typeface="Candara" panose="020E0502030303020204" pitchFamily="34" charset="0"/>
              </a:rPr>
              <a:t> classifier is created using training data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Classification accuracy is 89%</a:t>
            </a:r>
          </a:p>
          <a:p>
            <a:pPr>
              <a:lnSpc>
                <a:spcPct val="150000"/>
              </a:lnSpc>
            </a:pPr>
            <a:endParaRPr lang="en-IN" sz="2000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18AA8-429D-496A-8F90-53CA238E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35" y="2776637"/>
            <a:ext cx="4391025" cy="1835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226A18-C8E5-4A7F-9C34-997479969F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52142" y="2557922"/>
            <a:ext cx="4183129" cy="292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5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1BEFEF-33A5-4AF0-AFA8-F0F0BBDD7B44}"/>
              </a:ext>
            </a:extLst>
          </p:cNvPr>
          <p:cNvSpPr txBox="1"/>
          <p:nvPr/>
        </p:nvSpPr>
        <p:spPr>
          <a:xfrm>
            <a:off x="1463903" y="451126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UNSUPERVISED LEARNING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31D6E2-A02F-4F1A-B48B-089B19BE07C4}"/>
              </a:ext>
            </a:extLst>
          </p:cNvPr>
          <p:cNvSpPr/>
          <p:nvPr/>
        </p:nvSpPr>
        <p:spPr>
          <a:xfrm>
            <a:off x="1086679" y="1349831"/>
            <a:ext cx="10561982" cy="383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Candara" panose="020E0502030303020204" pitchFamily="34" charset="0"/>
              </a:rPr>
              <a:t>Latent Dirichlet Allocation (LDA)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Latent Dirichlet allocation (LDA) is a topic model that generates topics based on word frequency from a set of documents.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LDA is particularly useful in finding reasonably accurate mixtures of topics within a given document 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latin typeface="Candara" panose="020E0502030303020204" pitchFamily="34" charset="0"/>
              </a:rPr>
              <a:t>Measures to Evaluate Topic Modelling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Coherence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Perplexity </a:t>
            </a: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72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26E042-D8C6-452C-BC6A-67560A2C3F73}"/>
              </a:ext>
            </a:extLst>
          </p:cNvPr>
          <p:cNvSpPr txBox="1"/>
          <p:nvPr/>
        </p:nvSpPr>
        <p:spPr>
          <a:xfrm>
            <a:off x="1463903" y="451126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Coherence And Perplexity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AC8CFB-1D3E-4CA6-B4C0-75735A7A5EF4}"/>
              </a:ext>
            </a:extLst>
          </p:cNvPr>
          <p:cNvSpPr/>
          <p:nvPr/>
        </p:nvSpPr>
        <p:spPr>
          <a:xfrm>
            <a:off x="925552" y="1460530"/>
            <a:ext cx="10674717" cy="25423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>
                <a:latin typeface="Candara" panose="020E0502030303020204" pitchFamily="34" charset="0"/>
              </a:rPr>
              <a:t>Coherence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ndara" panose="020E0502030303020204" pitchFamily="34" charset="0"/>
              </a:rPr>
              <a:t>Coherence is defined as the average / median of the pairwise word-similarity scores of the words in the topic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Candara" panose="020E0502030303020204" pitchFamily="34" charset="0"/>
              </a:rPr>
              <a:t>Perplexity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ndara" panose="020E0502030303020204" pitchFamily="34" charset="0"/>
              </a:rPr>
              <a:t>Perplexity is a measurement of how well a probability distribution or probability model predicts a sample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IN" b="1" dirty="0"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BD049-D90C-4A83-A2E6-4FD443352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2107" y="3429000"/>
            <a:ext cx="4861128" cy="2676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73E163-1410-417C-B9A0-EEF614425B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1" y="3314700"/>
            <a:ext cx="4425334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194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2B3BF3-4EB2-4F09-B7C6-159EA7825EAA}"/>
              </a:ext>
            </a:extLst>
          </p:cNvPr>
          <p:cNvSpPr/>
          <p:nvPr/>
        </p:nvSpPr>
        <p:spPr>
          <a:xfrm>
            <a:off x="928594" y="1354513"/>
            <a:ext cx="10229736" cy="383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Candara" panose="020E0502030303020204" pitchFamily="34" charset="0"/>
              </a:rPr>
              <a:t>LDA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Created LDA model with 250 topics.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Converted topics into feature vectors</a:t>
            </a:r>
            <a:endParaRPr lang="en-IN" dirty="0">
              <a:latin typeface="Candara" panose="020E0502030303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Here we used minimum probability parameter to ensure that we’ll capture the instances including the probabilities where presence of tweet in some topics is nearly zero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Applied Machine learning models.</a:t>
            </a: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411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B12CC2-DE2F-499A-999B-350F59FE5F3D}"/>
              </a:ext>
            </a:extLst>
          </p:cNvPr>
          <p:cNvSpPr/>
          <p:nvPr/>
        </p:nvSpPr>
        <p:spPr>
          <a:xfrm>
            <a:off x="768627" y="1547318"/>
            <a:ext cx="6096000" cy="7418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>
                <a:latin typeface="Candara" panose="020E0502030303020204" pitchFamily="34" charset="0"/>
              </a:rPr>
              <a:t>Support Vector Machine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Classification accuracy is 60%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0FA830-762D-47CC-9E60-881DBE6DE4D9}"/>
              </a:ext>
            </a:extLst>
          </p:cNvPr>
          <p:cNvSpPr txBox="1"/>
          <p:nvPr/>
        </p:nvSpPr>
        <p:spPr>
          <a:xfrm>
            <a:off x="1463903" y="371614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MACHINE LEARNING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0B466E-47D7-4D09-A86D-263E58F36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28" y="2595562"/>
            <a:ext cx="5483296" cy="2108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49C722-816A-42F5-98A4-C188E9F02B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73079" y="2595562"/>
            <a:ext cx="4691476" cy="30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17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377F6-3880-4CDD-9F8D-B8AC15E0FA62}"/>
              </a:ext>
            </a:extLst>
          </p:cNvPr>
          <p:cNvSpPr/>
          <p:nvPr/>
        </p:nvSpPr>
        <p:spPr>
          <a:xfrm>
            <a:off x="1205949" y="986660"/>
            <a:ext cx="9738007" cy="314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Candara" panose="020E0502030303020204" pitchFamily="34" charset="0"/>
              </a:rPr>
              <a:t>Random Forest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Random Forest classifier is created using training data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Classification accuracy is 61%</a:t>
            </a:r>
          </a:p>
          <a:p>
            <a:pPr>
              <a:lnSpc>
                <a:spcPct val="150000"/>
              </a:lnSpc>
            </a:pPr>
            <a:endParaRPr lang="en-IN" sz="2000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CBC30B-48FA-4D1E-A627-581A85F99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49" y="2787512"/>
            <a:ext cx="4869464" cy="19435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9890B-BB7C-47A3-8CBC-C93787C8BA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5073" y="2626928"/>
            <a:ext cx="4649174" cy="300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69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C509CC-20DD-4E8A-A1F0-FC2CFCE33E7F}"/>
              </a:ext>
            </a:extLst>
          </p:cNvPr>
          <p:cNvSpPr/>
          <p:nvPr/>
        </p:nvSpPr>
        <p:spPr>
          <a:xfrm>
            <a:off x="1205949" y="986660"/>
            <a:ext cx="9738007" cy="314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 err="1">
                <a:latin typeface="Candara" panose="020E0502030303020204" pitchFamily="34" charset="0"/>
              </a:rPr>
              <a:t>XGBoost</a:t>
            </a:r>
            <a:endParaRPr lang="en-IN" sz="2000" b="1" dirty="0">
              <a:latin typeface="Candara" panose="020E05020303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latin typeface="Candara" panose="020E0502030303020204" pitchFamily="34" charset="0"/>
              </a:rPr>
              <a:t>XGBoost</a:t>
            </a:r>
            <a:r>
              <a:rPr lang="en-IN" dirty="0">
                <a:latin typeface="Candara" panose="020E0502030303020204" pitchFamily="34" charset="0"/>
              </a:rPr>
              <a:t> classifier is created using training data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Classification accuracy is 64%</a:t>
            </a:r>
          </a:p>
          <a:p>
            <a:pPr>
              <a:lnSpc>
                <a:spcPct val="150000"/>
              </a:lnSpc>
            </a:pPr>
            <a:endParaRPr lang="en-IN" sz="2000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487B8-3592-445C-9341-6BFB3DAC6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44" y="2809668"/>
            <a:ext cx="4476895" cy="1962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A5E4E-E107-4101-AA28-11DD75E5B6E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86330" y="2355781"/>
            <a:ext cx="4357626" cy="314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63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597F98-4687-4664-8DF3-F6F9F2C77A8D}"/>
              </a:ext>
            </a:extLst>
          </p:cNvPr>
          <p:cNvSpPr/>
          <p:nvPr/>
        </p:nvSpPr>
        <p:spPr>
          <a:xfrm>
            <a:off x="3309019" y="269803"/>
            <a:ext cx="5573962" cy="92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3200" b="1" dirty="0">
                <a:latin typeface="+mj-lt"/>
              </a:rPr>
              <a:t>TOPIC SIMILARITY NETWORK</a:t>
            </a:r>
            <a:endParaRPr lang="en-IN" sz="3200" b="1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6FE370-CAB5-40C3-B4B5-388910467645}"/>
              </a:ext>
            </a:extLst>
          </p:cNvPr>
          <p:cNvSpPr/>
          <p:nvPr/>
        </p:nvSpPr>
        <p:spPr>
          <a:xfrm>
            <a:off x="848139" y="1522848"/>
            <a:ext cx="11131826" cy="29578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Graphs in which nodes represent latent topics in text collections and links represent similarity among topics.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Similarity between the topics is computed using the Hellinger distance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Candara" panose="020E0502030303020204" pitchFamily="34" charset="0"/>
              </a:rPr>
              <a:t>Hellinger Distance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Hellinger distance is a metric to measure the difference between two probability distributions.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Given two probability distribution P, Q Hellinger distance is given 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69B91-4C63-46AF-8468-16B8686D62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80257" y="4233618"/>
            <a:ext cx="3054212" cy="77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33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8A845B-56DE-4C04-BF7D-89C5ADF35E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76939" y="2472683"/>
            <a:ext cx="5950226" cy="37425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637B0E-BBBB-4874-B048-4158B5F22B47}"/>
              </a:ext>
            </a:extLst>
          </p:cNvPr>
          <p:cNvSpPr/>
          <p:nvPr/>
        </p:nvSpPr>
        <p:spPr>
          <a:xfrm>
            <a:off x="3309019" y="230047"/>
            <a:ext cx="5573962" cy="92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3200" b="1" dirty="0">
                <a:latin typeface="+mj-lt"/>
              </a:rPr>
              <a:t>TOPIC SIMILARITY NETWORK</a:t>
            </a:r>
            <a:endParaRPr lang="en-IN" sz="3200" b="1" dirty="0">
              <a:latin typeface="+mj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592A81-CF74-4D3D-AE63-EC3ED04AF471}"/>
              </a:ext>
            </a:extLst>
          </p:cNvPr>
          <p:cNvSpPr/>
          <p:nvPr/>
        </p:nvSpPr>
        <p:spPr>
          <a:xfrm>
            <a:off x="1192368" y="1826352"/>
            <a:ext cx="6449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ndara" panose="020E0502030303020204" pitchFamily="34" charset="0"/>
              </a:rPr>
              <a:t>Nodes : Topic Numbers</a:t>
            </a:r>
          </a:p>
          <a:p>
            <a:r>
              <a:rPr lang="en-IN" dirty="0">
                <a:latin typeface="Candara" panose="020E0502030303020204" pitchFamily="34" charset="0"/>
              </a:rPr>
              <a:t>Edges : Hellinger distance between topics (&lt; 50 percentile value)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6225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7C4979-6752-41A2-A0F4-774A56AFE810}"/>
              </a:ext>
            </a:extLst>
          </p:cNvPr>
          <p:cNvSpPr/>
          <p:nvPr/>
        </p:nvSpPr>
        <p:spPr>
          <a:xfrm>
            <a:off x="3618402" y="230047"/>
            <a:ext cx="4955203" cy="92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3200" b="1" dirty="0">
                <a:latin typeface="+mj-lt"/>
              </a:rPr>
              <a:t>COMMUNITY DETECTION</a:t>
            </a:r>
            <a:endParaRPr lang="en-IN" sz="3200" b="1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C543FE-184F-4D3B-A2B9-F6B924B82000}"/>
              </a:ext>
            </a:extLst>
          </p:cNvPr>
          <p:cNvSpPr/>
          <p:nvPr/>
        </p:nvSpPr>
        <p:spPr>
          <a:xfrm>
            <a:off x="1211847" y="1760090"/>
            <a:ext cx="10065753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Topics are clustered using community detection.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Good communities should have maximum intra-community edges and minimum inter-community edges.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Communities in the network are detected using Louvain community detection method.</a:t>
            </a: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022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DA80BB-2BD9-4D82-B54D-86CD8F30A0EB}"/>
              </a:ext>
            </a:extLst>
          </p:cNvPr>
          <p:cNvSpPr txBox="1"/>
          <p:nvPr/>
        </p:nvSpPr>
        <p:spPr>
          <a:xfrm>
            <a:off x="1463903" y="543892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INTRODUCTION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C193-A425-4999-AE96-8A275219C155}"/>
              </a:ext>
            </a:extLst>
          </p:cNvPr>
          <p:cNvSpPr txBox="1"/>
          <p:nvPr/>
        </p:nvSpPr>
        <p:spPr>
          <a:xfrm>
            <a:off x="1161891" y="1481211"/>
            <a:ext cx="10460265" cy="2034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cs typeface="Aldhabi" panose="020B0604020202020204" pitchFamily="2" charset="-78"/>
              </a:rPr>
              <a:t>Social media platforms such as Twitter is being used as a basis for detecting, monitoring and analyzing the characteristics of both natural and man-made disasters.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cs typeface="Aldhabi" panose="020B0604020202020204" pitchFamily="2" charset="-78"/>
              </a:rPr>
              <a:t>Tweets volume over time, given a dataset over a small time window, we can filter the tweets to focus on disaster events based on the keywords.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  <a:cs typeface="Aldhabi" panose="020B0604020202020204" pitchFamily="2" charset="-78"/>
              </a:rPr>
              <a:t>The Goal of the project is to classify tweets as hurricane-related and non hurricane-related</a:t>
            </a:r>
          </a:p>
        </p:txBody>
      </p:sp>
    </p:spTree>
    <p:extLst>
      <p:ext uri="{BB962C8B-B14F-4D97-AF65-F5344CB8AC3E}">
        <p14:creationId xmlns:p14="http://schemas.microsoft.com/office/powerpoint/2010/main" val="167389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4CB9FA-E4FD-4B00-BB29-7AC357ED11D0}"/>
              </a:ext>
            </a:extLst>
          </p:cNvPr>
          <p:cNvSpPr/>
          <p:nvPr/>
        </p:nvSpPr>
        <p:spPr>
          <a:xfrm>
            <a:off x="2662213" y="230047"/>
            <a:ext cx="6867586" cy="92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3200" b="1" dirty="0">
                <a:latin typeface="+mj-lt"/>
              </a:rPr>
              <a:t>LOUVAIN COMMUNITY DETECTION</a:t>
            </a:r>
            <a:endParaRPr lang="en-IN" sz="3200" b="1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B6B7D-7667-4306-933C-97ADB8BD52CF}"/>
              </a:ext>
            </a:extLst>
          </p:cNvPr>
          <p:cNvSpPr/>
          <p:nvPr/>
        </p:nvSpPr>
        <p:spPr>
          <a:xfrm>
            <a:off x="1137703" y="1654074"/>
            <a:ext cx="6353021" cy="2230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IN" dirty="0">
                <a:solidFill>
                  <a:srgbClr val="333333"/>
                </a:solidFill>
                <a:latin typeface="Candara" panose="020E0502030303020204" pitchFamily="34" charset="0"/>
                <a:ea typeface="Calibri" panose="020F0502020204030204" pitchFamily="34" charset="0"/>
              </a:rPr>
              <a:t>Louvain Community detection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A heuristic method based on modularity optimization.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Finds partitions with high modularity.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Follows multilevel hierarchical scheme.</a:t>
            </a:r>
          </a:p>
        </p:txBody>
      </p:sp>
    </p:spTree>
    <p:extLst>
      <p:ext uri="{BB962C8B-B14F-4D97-AF65-F5344CB8AC3E}">
        <p14:creationId xmlns:p14="http://schemas.microsoft.com/office/powerpoint/2010/main" val="3707188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F39B00-C72E-4E60-B7E7-7561D1F9B2AA}"/>
              </a:ext>
            </a:extLst>
          </p:cNvPr>
          <p:cNvSpPr/>
          <p:nvPr/>
        </p:nvSpPr>
        <p:spPr>
          <a:xfrm>
            <a:off x="861391" y="1582341"/>
            <a:ext cx="11012557" cy="3788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Different community is assigned to each node of the network.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Phase I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Candara" panose="020E0502030303020204" pitchFamily="34" charset="0"/>
              </a:rPr>
              <a:t>For each node we evaluate the gain of modularity by removing node from its community and by placing it in the community of its </a:t>
            </a:r>
            <a:r>
              <a:rPr lang="en-IN" dirty="0" err="1">
                <a:latin typeface="Candara" panose="020E0502030303020204" pitchFamily="34" charset="0"/>
              </a:rPr>
              <a:t>neighbor</a:t>
            </a:r>
            <a:r>
              <a:rPr lang="en-IN" dirty="0">
                <a:latin typeface="Candara" panose="020E0502030303020204" pitchFamily="34" charset="0"/>
              </a:rPr>
              <a:t>.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Candara" panose="020E0502030303020204" pitchFamily="34" charset="0"/>
              </a:rPr>
              <a:t>The node is then placed in the community for which this gain is maximum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Candara" panose="020E0502030303020204" pitchFamily="34" charset="0"/>
              </a:rPr>
              <a:t>Repeat until no further improvement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Phase 2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dirty="0">
                <a:latin typeface="Candara" panose="020E0502030303020204" pitchFamily="34" charset="0"/>
              </a:rPr>
              <a:t>A new network is build, whose nodes are now the communities found during the first phase.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Repeat until no more changes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AF850-ADE9-4752-AB92-82B19DC9CD48}"/>
              </a:ext>
            </a:extLst>
          </p:cNvPr>
          <p:cNvSpPr/>
          <p:nvPr/>
        </p:nvSpPr>
        <p:spPr>
          <a:xfrm>
            <a:off x="4829475" y="230047"/>
            <a:ext cx="2533066" cy="92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IN" sz="3200" b="1" dirty="0">
                <a:latin typeface="+mj-lt"/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2312462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A15856-09E6-494E-92EC-AA53A87588A4}"/>
              </a:ext>
            </a:extLst>
          </p:cNvPr>
          <p:cNvSpPr/>
          <p:nvPr/>
        </p:nvSpPr>
        <p:spPr>
          <a:xfrm>
            <a:off x="3331468" y="230047"/>
            <a:ext cx="5529078" cy="92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3200" b="1" dirty="0">
                <a:latin typeface="+mj-lt"/>
              </a:rPr>
              <a:t>COMMUNITIES IN NETWORK</a:t>
            </a:r>
            <a:endParaRPr lang="en-IN" sz="32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EC6DFC-0461-4A9A-BC08-3B54E53AEC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92275" y="2282892"/>
            <a:ext cx="5668271" cy="32962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E30680-2379-4B39-8174-0B8B2C98CF1A}"/>
              </a:ext>
            </a:extLst>
          </p:cNvPr>
          <p:cNvSpPr/>
          <p:nvPr/>
        </p:nvSpPr>
        <p:spPr>
          <a:xfrm>
            <a:off x="1067367" y="1647653"/>
            <a:ext cx="5379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Candara" panose="020E0502030303020204" pitchFamily="34" charset="0"/>
              </a:rPr>
              <a:t>The Network of topics is grouped into 5 communities </a:t>
            </a:r>
          </a:p>
        </p:txBody>
      </p:sp>
    </p:spTree>
    <p:extLst>
      <p:ext uri="{BB962C8B-B14F-4D97-AF65-F5344CB8AC3E}">
        <p14:creationId xmlns:p14="http://schemas.microsoft.com/office/powerpoint/2010/main" val="2436509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ttle&#10;&#10;Description generated with high confidence">
            <a:extLst>
              <a:ext uri="{FF2B5EF4-FFF2-40B4-BE49-F238E27FC236}">
                <a16:creationId xmlns:a16="http://schemas.microsoft.com/office/drawing/2014/main" id="{4368180F-732B-4D5F-9134-B7728D4B86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4632" y="2252465"/>
            <a:ext cx="3517119" cy="2180752"/>
          </a:xfrm>
          <a:prstGeom prst="rect">
            <a:avLst/>
          </a:prstGeom>
          <a:ln w="38100">
            <a:noFill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bottle&#10;&#10;Description generated with high confidence">
            <a:extLst>
              <a:ext uri="{FF2B5EF4-FFF2-40B4-BE49-F238E27FC236}">
                <a16:creationId xmlns:a16="http://schemas.microsoft.com/office/drawing/2014/main" id="{423B2440-D78C-408D-979A-0CA1450E14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0676" y="2252465"/>
            <a:ext cx="3537345" cy="2180752"/>
          </a:xfrm>
          <a:prstGeom prst="rect">
            <a:avLst/>
          </a:prstGeom>
          <a:ln w="38100">
            <a:noFill/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bottle&#10;&#10;Description generated with high confidence">
            <a:extLst>
              <a:ext uri="{FF2B5EF4-FFF2-40B4-BE49-F238E27FC236}">
                <a16:creationId xmlns:a16="http://schemas.microsoft.com/office/drawing/2014/main" id="{11F22ACA-35D8-48F5-BAD1-1CD578E12F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62336" y="2252465"/>
            <a:ext cx="3517120" cy="2180752"/>
          </a:xfrm>
          <a:prstGeom prst="rect">
            <a:avLst/>
          </a:prstGeom>
          <a:ln w="38100"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06EA5B-005C-4961-B1BC-6A29000FA9CF}"/>
              </a:ext>
            </a:extLst>
          </p:cNvPr>
          <p:cNvSpPr/>
          <p:nvPr/>
        </p:nvSpPr>
        <p:spPr>
          <a:xfrm>
            <a:off x="1976131" y="230047"/>
            <a:ext cx="8239756" cy="92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3200" b="1" dirty="0">
                <a:latin typeface="+mj-lt"/>
              </a:rPr>
              <a:t>IRMA HURRICANE RELATED COMMUNITIES</a:t>
            </a:r>
            <a:endParaRPr lang="en-IN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6808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C6B31-2608-49CA-B940-2E66BF0647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5615" y="2224618"/>
            <a:ext cx="4742993" cy="24026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E1F0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6E8589B-AC57-484B-9E74-877B49016A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43240" y="2060618"/>
            <a:ext cx="4728015" cy="27306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E0BDAA-FA72-46DF-A121-9E7F43FEB6E5}"/>
              </a:ext>
            </a:extLst>
          </p:cNvPr>
          <p:cNvSpPr/>
          <p:nvPr/>
        </p:nvSpPr>
        <p:spPr>
          <a:xfrm>
            <a:off x="2013802" y="230047"/>
            <a:ext cx="8164415" cy="920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sz="3200" b="1" dirty="0">
                <a:latin typeface="+mj-lt"/>
              </a:rPr>
              <a:t>NON-HURRICANE RELATED COMMUNITIES</a:t>
            </a:r>
            <a:endParaRPr lang="en-IN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696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5B664BA7-9B42-4B7A-A90E-F041269601F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52343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CONCLUSION</a:t>
            </a:r>
            <a:endParaRPr lang="en-US" sz="3600" dirty="0">
              <a:latin typeface="+mj-lt"/>
            </a:endParaRPr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1668D5A2-EF9D-4989-B9DD-E4070CBD9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0155" y="1355605"/>
            <a:ext cx="6228420" cy="4461503"/>
          </a:xfrm>
          <a:custGeom>
            <a:avLst/>
            <a:gdLst>
              <a:gd name="T0" fmla="*/ 406 w 2747"/>
              <a:gd name="T1" fmla="*/ 1820 h 1968"/>
              <a:gd name="T2" fmla="*/ 679 w 2747"/>
              <a:gd name="T3" fmla="*/ 1968 h 1968"/>
              <a:gd name="T4" fmla="*/ 852 w 2747"/>
              <a:gd name="T5" fmla="*/ 1919 h 1968"/>
              <a:gd name="T6" fmla="*/ 971 w 2747"/>
              <a:gd name="T7" fmla="*/ 1941 h 1968"/>
              <a:gd name="T8" fmla="*/ 1245 w 2747"/>
              <a:gd name="T9" fmla="*/ 1792 h 1968"/>
              <a:gd name="T10" fmla="*/ 1251 w 2747"/>
              <a:gd name="T11" fmla="*/ 1792 h 1968"/>
              <a:gd name="T12" fmla="*/ 1571 w 2747"/>
              <a:gd name="T13" fmla="*/ 1530 h 1968"/>
              <a:gd name="T14" fmla="*/ 1692 w 2747"/>
              <a:gd name="T15" fmla="*/ 1554 h 1968"/>
              <a:gd name="T16" fmla="*/ 1994 w 2747"/>
              <a:gd name="T17" fmla="*/ 1351 h 1968"/>
              <a:gd name="T18" fmla="*/ 2160 w 2747"/>
              <a:gd name="T19" fmla="*/ 1397 h 1968"/>
              <a:gd name="T20" fmla="*/ 2456 w 2747"/>
              <a:gd name="T21" fmla="*/ 1207 h 1968"/>
              <a:gd name="T22" fmla="*/ 2747 w 2747"/>
              <a:gd name="T23" fmla="*/ 882 h 1968"/>
              <a:gd name="T24" fmla="*/ 2505 w 2747"/>
              <a:gd name="T25" fmla="*/ 567 h 1968"/>
              <a:gd name="T26" fmla="*/ 2114 w 2747"/>
              <a:gd name="T27" fmla="*/ 230 h 1968"/>
              <a:gd name="T28" fmla="*/ 2036 w 2747"/>
              <a:gd name="T29" fmla="*/ 238 h 1968"/>
              <a:gd name="T30" fmla="*/ 1884 w 2747"/>
              <a:gd name="T31" fmla="*/ 138 h 1968"/>
              <a:gd name="T32" fmla="*/ 1831 w 2747"/>
              <a:gd name="T33" fmla="*/ 147 h 1968"/>
              <a:gd name="T34" fmla="*/ 1523 w 2747"/>
              <a:gd name="T35" fmla="*/ 0 h 1968"/>
              <a:gd name="T36" fmla="*/ 1196 w 2747"/>
              <a:gd name="T37" fmla="*/ 174 h 1968"/>
              <a:gd name="T38" fmla="*/ 956 w 2747"/>
              <a:gd name="T39" fmla="*/ 92 h 1968"/>
              <a:gd name="T40" fmla="*/ 593 w 2747"/>
              <a:gd name="T41" fmla="*/ 330 h 1968"/>
              <a:gd name="T42" fmla="*/ 576 w 2747"/>
              <a:gd name="T43" fmla="*/ 330 h 1968"/>
              <a:gd name="T44" fmla="*/ 181 w 2747"/>
              <a:gd name="T45" fmla="*/ 725 h 1968"/>
              <a:gd name="T46" fmla="*/ 186 w 2747"/>
              <a:gd name="T47" fmla="*/ 789 h 1968"/>
              <a:gd name="T48" fmla="*/ 77 w 2747"/>
              <a:gd name="T49" fmla="*/ 944 h 1968"/>
              <a:gd name="T50" fmla="*/ 126 w 2747"/>
              <a:gd name="T51" fmla="*/ 1062 h 1968"/>
              <a:gd name="T52" fmla="*/ 0 w 2747"/>
              <a:gd name="T53" fmla="*/ 1374 h 1968"/>
              <a:gd name="T54" fmla="*/ 406 w 2747"/>
              <a:gd name="T55" fmla="*/ 1820 h 1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47" h="1968">
                <a:moveTo>
                  <a:pt x="406" y="1820"/>
                </a:moveTo>
                <a:cubicBezTo>
                  <a:pt x="465" y="1909"/>
                  <a:pt x="565" y="1968"/>
                  <a:pt x="679" y="1968"/>
                </a:cubicBezTo>
                <a:cubicBezTo>
                  <a:pt x="743" y="1968"/>
                  <a:pt x="802" y="1950"/>
                  <a:pt x="852" y="1919"/>
                </a:cubicBezTo>
                <a:cubicBezTo>
                  <a:pt x="889" y="1933"/>
                  <a:pt x="929" y="1941"/>
                  <a:pt x="971" y="1941"/>
                </a:cubicBezTo>
                <a:cubicBezTo>
                  <a:pt x="1086" y="1941"/>
                  <a:pt x="1187" y="1882"/>
                  <a:pt x="1245" y="1792"/>
                </a:cubicBezTo>
                <a:cubicBezTo>
                  <a:pt x="1247" y="1792"/>
                  <a:pt x="1249" y="1792"/>
                  <a:pt x="1251" y="1792"/>
                </a:cubicBezTo>
                <a:cubicBezTo>
                  <a:pt x="1409" y="1792"/>
                  <a:pt x="1541" y="1679"/>
                  <a:pt x="1571" y="1530"/>
                </a:cubicBezTo>
                <a:cubicBezTo>
                  <a:pt x="1608" y="1545"/>
                  <a:pt x="1649" y="1554"/>
                  <a:pt x="1692" y="1554"/>
                </a:cubicBezTo>
                <a:cubicBezTo>
                  <a:pt x="1829" y="1554"/>
                  <a:pt x="1945" y="1470"/>
                  <a:pt x="1994" y="1351"/>
                </a:cubicBezTo>
                <a:cubicBezTo>
                  <a:pt x="2043" y="1380"/>
                  <a:pt x="2099" y="1397"/>
                  <a:pt x="2160" y="1397"/>
                </a:cubicBezTo>
                <a:cubicBezTo>
                  <a:pt x="2292" y="1397"/>
                  <a:pt x="2405" y="1319"/>
                  <a:pt x="2456" y="1207"/>
                </a:cubicBezTo>
                <a:cubicBezTo>
                  <a:pt x="2620" y="1189"/>
                  <a:pt x="2747" y="1051"/>
                  <a:pt x="2747" y="882"/>
                </a:cubicBezTo>
                <a:cubicBezTo>
                  <a:pt x="2747" y="731"/>
                  <a:pt x="2644" y="604"/>
                  <a:pt x="2505" y="567"/>
                </a:cubicBezTo>
                <a:cubicBezTo>
                  <a:pt x="2477" y="377"/>
                  <a:pt x="2313" y="230"/>
                  <a:pt x="2114" y="230"/>
                </a:cubicBezTo>
                <a:cubicBezTo>
                  <a:pt x="2087" y="230"/>
                  <a:pt x="2061" y="233"/>
                  <a:pt x="2036" y="238"/>
                </a:cubicBezTo>
                <a:cubicBezTo>
                  <a:pt x="2010" y="179"/>
                  <a:pt x="1952" y="138"/>
                  <a:pt x="1884" y="138"/>
                </a:cubicBezTo>
                <a:cubicBezTo>
                  <a:pt x="1865" y="138"/>
                  <a:pt x="1847" y="141"/>
                  <a:pt x="1831" y="147"/>
                </a:cubicBezTo>
                <a:cubicBezTo>
                  <a:pt x="1758" y="57"/>
                  <a:pt x="1648" y="0"/>
                  <a:pt x="1523" y="0"/>
                </a:cubicBezTo>
                <a:cubicBezTo>
                  <a:pt x="1387" y="0"/>
                  <a:pt x="1267" y="69"/>
                  <a:pt x="1196" y="174"/>
                </a:cubicBezTo>
                <a:cubicBezTo>
                  <a:pt x="1129" y="123"/>
                  <a:pt x="1046" y="92"/>
                  <a:pt x="956" y="92"/>
                </a:cubicBezTo>
                <a:cubicBezTo>
                  <a:pt x="793" y="92"/>
                  <a:pt x="653" y="190"/>
                  <a:pt x="593" y="330"/>
                </a:cubicBezTo>
                <a:cubicBezTo>
                  <a:pt x="587" y="330"/>
                  <a:pt x="581" y="330"/>
                  <a:pt x="576" y="330"/>
                </a:cubicBezTo>
                <a:cubicBezTo>
                  <a:pt x="357" y="330"/>
                  <a:pt x="181" y="507"/>
                  <a:pt x="181" y="725"/>
                </a:cubicBezTo>
                <a:cubicBezTo>
                  <a:pt x="181" y="747"/>
                  <a:pt x="182" y="768"/>
                  <a:pt x="186" y="789"/>
                </a:cubicBezTo>
                <a:cubicBezTo>
                  <a:pt x="122" y="812"/>
                  <a:pt x="77" y="873"/>
                  <a:pt x="77" y="944"/>
                </a:cubicBezTo>
                <a:cubicBezTo>
                  <a:pt x="77" y="990"/>
                  <a:pt x="96" y="1032"/>
                  <a:pt x="126" y="1062"/>
                </a:cubicBezTo>
                <a:cubicBezTo>
                  <a:pt x="48" y="1142"/>
                  <a:pt x="0" y="1252"/>
                  <a:pt x="0" y="1374"/>
                </a:cubicBezTo>
                <a:cubicBezTo>
                  <a:pt x="0" y="1607"/>
                  <a:pt x="178" y="1799"/>
                  <a:pt x="406" y="1820"/>
                </a:cubicBezTo>
                <a:close/>
              </a:path>
            </a:pathLst>
          </a:custGeom>
          <a:noFill/>
          <a:ln w="57150" cap="flat">
            <a:solidFill>
              <a:schemeClr val="bg2"/>
            </a:solidFill>
            <a:prstDash val="solid"/>
            <a:miter lim="800000"/>
            <a:headEnd/>
            <a:tailEnd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A56DDC-977E-48C4-97DF-733FCBEDC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17252" y="3300299"/>
            <a:ext cx="540417" cy="541926"/>
            <a:chOff x="5132388" y="3533775"/>
            <a:chExt cx="568325" cy="569912"/>
          </a:xfrm>
          <a:solidFill>
            <a:srgbClr val="DADFE1"/>
          </a:solidFill>
          <a:effectLst/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F86CBBE3-4C5F-426D-B19E-CDF49A22F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2388" y="3533775"/>
              <a:ext cx="568325" cy="569912"/>
            </a:xfrm>
            <a:custGeom>
              <a:avLst/>
              <a:gdLst>
                <a:gd name="T0" fmla="*/ 85 w 254"/>
                <a:gd name="T1" fmla="*/ 215 h 254"/>
                <a:gd name="T2" fmla="*/ 90 w 254"/>
                <a:gd name="T3" fmla="*/ 249 h 254"/>
                <a:gd name="T4" fmla="*/ 119 w 254"/>
                <a:gd name="T5" fmla="*/ 254 h 254"/>
                <a:gd name="T6" fmla="*/ 135 w 254"/>
                <a:gd name="T7" fmla="*/ 224 h 254"/>
                <a:gd name="T8" fmla="*/ 160 w 254"/>
                <a:gd name="T9" fmla="*/ 219 h 254"/>
                <a:gd name="T10" fmla="*/ 187 w 254"/>
                <a:gd name="T11" fmla="*/ 239 h 254"/>
                <a:gd name="T12" fmla="*/ 212 w 254"/>
                <a:gd name="T13" fmla="*/ 222 h 254"/>
                <a:gd name="T14" fmla="*/ 202 w 254"/>
                <a:gd name="T15" fmla="*/ 189 h 254"/>
                <a:gd name="T16" fmla="*/ 215 w 254"/>
                <a:gd name="T17" fmla="*/ 169 h 254"/>
                <a:gd name="T18" fmla="*/ 249 w 254"/>
                <a:gd name="T19" fmla="*/ 164 h 254"/>
                <a:gd name="T20" fmla="*/ 254 w 254"/>
                <a:gd name="T21" fmla="*/ 134 h 254"/>
                <a:gd name="T22" fmla="*/ 224 w 254"/>
                <a:gd name="T23" fmla="*/ 118 h 254"/>
                <a:gd name="T24" fmla="*/ 218 w 254"/>
                <a:gd name="T25" fmla="*/ 95 h 254"/>
                <a:gd name="T26" fmla="*/ 239 w 254"/>
                <a:gd name="T27" fmla="*/ 67 h 254"/>
                <a:gd name="T28" fmla="*/ 222 w 254"/>
                <a:gd name="T29" fmla="*/ 43 h 254"/>
                <a:gd name="T30" fmla="*/ 189 w 254"/>
                <a:gd name="T31" fmla="*/ 53 h 254"/>
                <a:gd name="T32" fmla="*/ 169 w 254"/>
                <a:gd name="T33" fmla="*/ 40 h 254"/>
                <a:gd name="T34" fmla="*/ 164 w 254"/>
                <a:gd name="T35" fmla="*/ 6 h 254"/>
                <a:gd name="T36" fmla="*/ 134 w 254"/>
                <a:gd name="T37" fmla="*/ 0 h 254"/>
                <a:gd name="T38" fmla="*/ 119 w 254"/>
                <a:gd name="T39" fmla="*/ 31 h 254"/>
                <a:gd name="T40" fmla="*/ 94 w 254"/>
                <a:gd name="T41" fmla="*/ 36 h 254"/>
                <a:gd name="T42" fmla="*/ 67 w 254"/>
                <a:gd name="T43" fmla="*/ 15 h 254"/>
                <a:gd name="T44" fmla="*/ 42 w 254"/>
                <a:gd name="T45" fmla="*/ 33 h 254"/>
                <a:gd name="T46" fmla="*/ 52 w 254"/>
                <a:gd name="T47" fmla="*/ 65 h 254"/>
                <a:gd name="T48" fmla="*/ 39 w 254"/>
                <a:gd name="T49" fmla="*/ 86 h 254"/>
                <a:gd name="T50" fmla="*/ 6 w 254"/>
                <a:gd name="T51" fmla="*/ 91 h 254"/>
                <a:gd name="T52" fmla="*/ 0 w 254"/>
                <a:gd name="T53" fmla="*/ 121 h 254"/>
                <a:gd name="T54" fmla="*/ 30 w 254"/>
                <a:gd name="T55" fmla="*/ 136 h 254"/>
                <a:gd name="T56" fmla="*/ 35 w 254"/>
                <a:gd name="T57" fmla="*/ 160 h 254"/>
                <a:gd name="T58" fmla="*/ 15 w 254"/>
                <a:gd name="T59" fmla="*/ 187 h 254"/>
                <a:gd name="T60" fmla="*/ 32 w 254"/>
                <a:gd name="T61" fmla="*/ 212 h 254"/>
                <a:gd name="T62" fmla="*/ 64 w 254"/>
                <a:gd name="T63" fmla="*/ 201 h 254"/>
                <a:gd name="T64" fmla="*/ 85 w 254"/>
                <a:gd name="T65" fmla="*/ 215 h 254"/>
                <a:gd name="T66" fmla="*/ 93 w 254"/>
                <a:gd name="T67" fmla="*/ 160 h 254"/>
                <a:gd name="T68" fmla="*/ 79 w 254"/>
                <a:gd name="T69" fmla="*/ 126 h 254"/>
                <a:gd name="T70" fmla="*/ 81 w 254"/>
                <a:gd name="T71" fmla="*/ 115 h 254"/>
                <a:gd name="T72" fmla="*/ 128 w 254"/>
                <a:gd name="T73" fmla="*/ 79 h 254"/>
                <a:gd name="T74" fmla="*/ 175 w 254"/>
                <a:gd name="T75" fmla="*/ 128 h 254"/>
                <a:gd name="T76" fmla="*/ 173 w 254"/>
                <a:gd name="T77" fmla="*/ 140 h 254"/>
                <a:gd name="T78" fmla="*/ 173 w 254"/>
                <a:gd name="T79" fmla="*/ 140 h 254"/>
                <a:gd name="T80" fmla="*/ 126 w 254"/>
                <a:gd name="T81" fmla="*/ 175 h 254"/>
                <a:gd name="T82" fmla="*/ 93 w 254"/>
                <a:gd name="T83" fmla="*/ 16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4" h="254">
                  <a:moveTo>
                    <a:pt x="85" y="215"/>
                  </a:moveTo>
                  <a:cubicBezTo>
                    <a:pt x="90" y="249"/>
                    <a:pt x="90" y="249"/>
                    <a:pt x="90" y="249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4" y="223"/>
                    <a:pt x="152" y="221"/>
                    <a:pt x="160" y="219"/>
                  </a:cubicBezTo>
                  <a:cubicBezTo>
                    <a:pt x="187" y="239"/>
                    <a:pt x="187" y="239"/>
                    <a:pt x="187" y="239"/>
                  </a:cubicBezTo>
                  <a:cubicBezTo>
                    <a:pt x="212" y="222"/>
                    <a:pt x="212" y="222"/>
                    <a:pt x="212" y="222"/>
                  </a:cubicBezTo>
                  <a:cubicBezTo>
                    <a:pt x="202" y="189"/>
                    <a:pt x="202" y="189"/>
                    <a:pt x="202" y="189"/>
                  </a:cubicBezTo>
                  <a:cubicBezTo>
                    <a:pt x="207" y="183"/>
                    <a:pt x="211" y="176"/>
                    <a:pt x="215" y="169"/>
                  </a:cubicBezTo>
                  <a:cubicBezTo>
                    <a:pt x="249" y="164"/>
                    <a:pt x="249" y="164"/>
                    <a:pt x="249" y="16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23" y="110"/>
                    <a:pt x="221" y="102"/>
                    <a:pt x="218" y="95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22" y="43"/>
                    <a:pt x="222" y="43"/>
                    <a:pt x="222" y="43"/>
                  </a:cubicBezTo>
                  <a:cubicBezTo>
                    <a:pt x="189" y="53"/>
                    <a:pt x="189" y="53"/>
                    <a:pt x="189" y="53"/>
                  </a:cubicBezTo>
                  <a:cubicBezTo>
                    <a:pt x="183" y="48"/>
                    <a:pt x="176" y="43"/>
                    <a:pt x="169" y="40"/>
                  </a:cubicBezTo>
                  <a:cubicBezTo>
                    <a:pt x="164" y="6"/>
                    <a:pt x="164" y="6"/>
                    <a:pt x="164" y="6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0" y="31"/>
                    <a:pt x="102" y="33"/>
                    <a:pt x="94" y="36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47" y="72"/>
                    <a:pt x="43" y="79"/>
                    <a:pt x="39" y="86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44"/>
                    <a:pt x="33" y="152"/>
                    <a:pt x="35" y="160"/>
                  </a:cubicBezTo>
                  <a:cubicBezTo>
                    <a:pt x="15" y="187"/>
                    <a:pt x="15" y="187"/>
                    <a:pt x="15" y="187"/>
                  </a:cubicBezTo>
                  <a:cubicBezTo>
                    <a:pt x="32" y="212"/>
                    <a:pt x="32" y="212"/>
                    <a:pt x="32" y="212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1" y="207"/>
                    <a:pt x="78" y="211"/>
                    <a:pt x="85" y="215"/>
                  </a:cubicBezTo>
                  <a:close/>
                  <a:moveTo>
                    <a:pt x="93" y="160"/>
                  </a:moveTo>
                  <a:cubicBezTo>
                    <a:pt x="84" y="151"/>
                    <a:pt x="79" y="139"/>
                    <a:pt x="79" y="126"/>
                  </a:cubicBezTo>
                  <a:cubicBezTo>
                    <a:pt x="79" y="122"/>
                    <a:pt x="80" y="118"/>
                    <a:pt x="81" y="115"/>
                  </a:cubicBezTo>
                  <a:cubicBezTo>
                    <a:pt x="87" y="93"/>
                    <a:pt x="106" y="79"/>
                    <a:pt x="128" y="79"/>
                  </a:cubicBezTo>
                  <a:cubicBezTo>
                    <a:pt x="154" y="80"/>
                    <a:pt x="175" y="102"/>
                    <a:pt x="175" y="128"/>
                  </a:cubicBezTo>
                  <a:cubicBezTo>
                    <a:pt x="175" y="132"/>
                    <a:pt x="173" y="136"/>
                    <a:pt x="173" y="140"/>
                  </a:cubicBezTo>
                  <a:cubicBezTo>
                    <a:pt x="173" y="140"/>
                    <a:pt x="173" y="140"/>
                    <a:pt x="173" y="140"/>
                  </a:cubicBezTo>
                  <a:cubicBezTo>
                    <a:pt x="166" y="161"/>
                    <a:pt x="148" y="175"/>
                    <a:pt x="126" y="175"/>
                  </a:cubicBezTo>
                  <a:cubicBezTo>
                    <a:pt x="113" y="175"/>
                    <a:pt x="101" y="170"/>
                    <a:pt x="9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7D2D6F91-C5DD-4492-A8FE-A4F61C5205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3525" y="3744913"/>
              <a:ext cx="144463" cy="147637"/>
            </a:xfrm>
            <a:custGeom>
              <a:avLst/>
              <a:gdLst>
                <a:gd name="T0" fmla="*/ 0 w 65"/>
                <a:gd name="T1" fmla="*/ 33 h 66"/>
                <a:gd name="T2" fmla="*/ 2 w 65"/>
                <a:gd name="T3" fmla="*/ 25 h 66"/>
                <a:gd name="T4" fmla="*/ 34 w 65"/>
                <a:gd name="T5" fmla="*/ 1 h 66"/>
                <a:gd name="T6" fmla="*/ 65 w 65"/>
                <a:gd name="T7" fmla="*/ 34 h 66"/>
                <a:gd name="T8" fmla="*/ 63 w 65"/>
                <a:gd name="T9" fmla="*/ 42 h 66"/>
                <a:gd name="T10" fmla="*/ 63 w 65"/>
                <a:gd name="T11" fmla="*/ 42 h 66"/>
                <a:gd name="T12" fmla="*/ 32 w 65"/>
                <a:gd name="T13" fmla="*/ 66 h 66"/>
                <a:gd name="T14" fmla="*/ 9 w 65"/>
                <a:gd name="T15" fmla="*/ 56 h 66"/>
                <a:gd name="T16" fmla="*/ 0 w 65"/>
                <a:gd name="T17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6">
                  <a:moveTo>
                    <a:pt x="0" y="33"/>
                  </a:moveTo>
                  <a:cubicBezTo>
                    <a:pt x="0" y="30"/>
                    <a:pt x="1" y="27"/>
                    <a:pt x="2" y="25"/>
                  </a:cubicBezTo>
                  <a:cubicBezTo>
                    <a:pt x="5" y="10"/>
                    <a:pt x="19" y="0"/>
                    <a:pt x="34" y="1"/>
                  </a:cubicBezTo>
                  <a:cubicBezTo>
                    <a:pt x="52" y="1"/>
                    <a:pt x="65" y="16"/>
                    <a:pt x="65" y="34"/>
                  </a:cubicBezTo>
                  <a:cubicBezTo>
                    <a:pt x="65" y="37"/>
                    <a:pt x="64" y="39"/>
                    <a:pt x="63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59" y="56"/>
                    <a:pt x="47" y="66"/>
                    <a:pt x="32" y="66"/>
                  </a:cubicBezTo>
                  <a:cubicBezTo>
                    <a:pt x="23" y="66"/>
                    <a:pt x="15" y="62"/>
                    <a:pt x="9" y="56"/>
                  </a:cubicBezTo>
                  <a:cubicBezTo>
                    <a:pt x="3" y="49"/>
                    <a:pt x="0" y="41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DA01246-611D-4635-BDB4-E3F382DE3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78715" y="1657914"/>
            <a:ext cx="540417" cy="540417"/>
            <a:chOff x="4460875" y="1806575"/>
            <a:chExt cx="568325" cy="568325"/>
          </a:xfrm>
          <a:solidFill>
            <a:srgbClr val="DADFE1"/>
          </a:solidFill>
          <a:effectLst/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D70FDA9C-ACBC-4A5B-AA71-0EACF0599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0875" y="1806575"/>
              <a:ext cx="568325" cy="568325"/>
            </a:xfrm>
            <a:custGeom>
              <a:avLst/>
              <a:gdLst>
                <a:gd name="T0" fmla="*/ 85 w 254"/>
                <a:gd name="T1" fmla="*/ 215 h 254"/>
                <a:gd name="T2" fmla="*/ 89 w 254"/>
                <a:gd name="T3" fmla="*/ 249 h 254"/>
                <a:gd name="T4" fmla="*/ 119 w 254"/>
                <a:gd name="T5" fmla="*/ 254 h 254"/>
                <a:gd name="T6" fmla="*/ 135 w 254"/>
                <a:gd name="T7" fmla="*/ 224 h 254"/>
                <a:gd name="T8" fmla="*/ 160 w 254"/>
                <a:gd name="T9" fmla="*/ 218 h 254"/>
                <a:gd name="T10" fmla="*/ 187 w 254"/>
                <a:gd name="T11" fmla="*/ 239 h 254"/>
                <a:gd name="T12" fmla="*/ 212 w 254"/>
                <a:gd name="T13" fmla="*/ 222 h 254"/>
                <a:gd name="T14" fmla="*/ 201 w 254"/>
                <a:gd name="T15" fmla="*/ 189 h 254"/>
                <a:gd name="T16" fmla="*/ 214 w 254"/>
                <a:gd name="T17" fmla="*/ 168 h 254"/>
                <a:gd name="T18" fmla="*/ 248 w 254"/>
                <a:gd name="T19" fmla="*/ 164 h 254"/>
                <a:gd name="T20" fmla="*/ 254 w 254"/>
                <a:gd name="T21" fmla="*/ 134 h 254"/>
                <a:gd name="T22" fmla="*/ 223 w 254"/>
                <a:gd name="T23" fmla="*/ 118 h 254"/>
                <a:gd name="T24" fmla="*/ 218 w 254"/>
                <a:gd name="T25" fmla="*/ 95 h 254"/>
                <a:gd name="T26" fmla="*/ 239 w 254"/>
                <a:gd name="T27" fmla="*/ 67 h 254"/>
                <a:gd name="T28" fmla="*/ 221 w 254"/>
                <a:gd name="T29" fmla="*/ 42 h 254"/>
                <a:gd name="T30" fmla="*/ 189 w 254"/>
                <a:gd name="T31" fmla="*/ 53 h 254"/>
                <a:gd name="T32" fmla="*/ 168 w 254"/>
                <a:gd name="T33" fmla="*/ 40 h 254"/>
                <a:gd name="T34" fmla="*/ 164 w 254"/>
                <a:gd name="T35" fmla="*/ 6 h 254"/>
                <a:gd name="T36" fmla="*/ 134 w 254"/>
                <a:gd name="T37" fmla="*/ 0 h 254"/>
                <a:gd name="T38" fmla="*/ 118 w 254"/>
                <a:gd name="T39" fmla="*/ 30 h 254"/>
                <a:gd name="T40" fmla="*/ 93 w 254"/>
                <a:gd name="T41" fmla="*/ 36 h 254"/>
                <a:gd name="T42" fmla="*/ 66 w 254"/>
                <a:gd name="T43" fmla="*/ 15 h 254"/>
                <a:gd name="T44" fmla="*/ 42 w 254"/>
                <a:gd name="T45" fmla="*/ 33 h 254"/>
                <a:gd name="T46" fmla="*/ 52 w 254"/>
                <a:gd name="T47" fmla="*/ 65 h 254"/>
                <a:gd name="T48" fmla="*/ 38 w 254"/>
                <a:gd name="T49" fmla="*/ 86 h 254"/>
                <a:gd name="T50" fmla="*/ 5 w 254"/>
                <a:gd name="T51" fmla="*/ 91 h 254"/>
                <a:gd name="T52" fmla="*/ 0 w 254"/>
                <a:gd name="T53" fmla="*/ 120 h 254"/>
                <a:gd name="T54" fmla="*/ 30 w 254"/>
                <a:gd name="T55" fmla="*/ 136 h 254"/>
                <a:gd name="T56" fmla="*/ 35 w 254"/>
                <a:gd name="T57" fmla="*/ 160 h 254"/>
                <a:gd name="T58" fmla="*/ 14 w 254"/>
                <a:gd name="T59" fmla="*/ 187 h 254"/>
                <a:gd name="T60" fmla="*/ 31 w 254"/>
                <a:gd name="T61" fmla="*/ 211 h 254"/>
                <a:gd name="T62" fmla="*/ 64 w 254"/>
                <a:gd name="T63" fmla="*/ 201 h 254"/>
                <a:gd name="T64" fmla="*/ 85 w 254"/>
                <a:gd name="T65" fmla="*/ 215 h 254"/>
                <a:gd name="T66" fmla="*/ 92 w 254"/>
                <a:gd name="T67" fmla="*/ 160 h 254"/>
                <a:gd name="T68" fmla="*/ 79 w 254"/>
                <a:gd name="T69" fmla="*/ 126 h 254"/>
                <a:gd name="T70" fmla="*/ 80 w 254"/>
                <a:gd name="T71" fmla="*/ 114 h 254"/>
                <a:gd name="T72" fmla="*/ 127 w 254"/>
                <a:gd name="T73" fmla="*/ 79 h 254"/>
                <a:gd name="T74" fmla="*/ 174 w 254"/>
                <a:gd name="T75" fmla="*/ 128 h 254"/>
                <a:gd name="T76" fmla="*/ 172 w 254"/>
                <a:gd name="T77" fmla="*/ 140 h 254"/>
                <a:gd name="T78" fmla="*/ 172 w 254"/>
                <a:gd name="T79" fmla="*/ 140 h 254"/>
                <a:gd name="T80" fmla="*/ 125 w 254"/>
                <a:gd name="T81" fmla="*/ 175 h 254"/>
                <a:gd name="T82" fmla="*/ 92 w 254"/>
                <a:gd name="T83" fmla="*/ 16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4" h="254">
                  <a:moveTo>
                    <a:pt x="85" y="215"/>
                  </a:moveTo>
                  <a:cubicBezTo>
                    <a:pt x="89" y="249"/>
                    <a:pt x="89" y="249"/>
                    <a:pt x="89" y="249"/>
                  </a:cubicBezTo>
                  <a:cubicBezTo>
                    <a:pt x="119" y="254"/>
                    <a:pt x="119" y="254"/>
                    <a:pt x="119" y="254"/>
                  </a:cubicBezTo>
                  <a:cubicBezTo>
                    <a:pt x="135" y="224"/>
                    <a:pt x="135" y="224"/>
                    <a:pt x="135" y="224"/>
                  </a:cubicBezTo>
                  <a:cubicBezTo>
                    <a:pt x="143" y="223"/>
                    <a:pt x="152" y="221"/>
                    <a:pt x="160" y="218"/>
                  </a:cubicBezTo>
                  <a:cubicBezTo>
                    <a:pt x="187" y="239"/>
                    <a:pt x="187" y="239"/>
                    <a:pt x="187" y="239"/>
                  </a:cubicBezTo>
                  <a:cubicBezTo>
                    <a:pt x="212" y="222"/>
                    <a:pt x="212" y="222"/>
                    <a:pt x="212" y="222"/>
                  </a:cubicBezTo>
                  <a:cubicBezTo>
                    <a:pt x="201" y="189"/>
                    <a:pt x="201" y="189"/>
                    <a:pt x="201" y="189"/>
                  </a:cubicBezTo>
                  <a:cubicBezTo>
                    <a:pt x="206" y="183"/>
                    <a:pt x="211" y="176"/>
                    <a:pt x="214" y="168"/>
                  </a:cubicBezTo>
                  <a:cubicBezTo>
                    <a:pt x="248" y="164"/>
                    <a:pt x="248" y="164"/>
                    <a:pt x="248" y="16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23" y="118"/>
                    <a:pt x="223" y="118"/>
                    <a:pt x="223" y="118"/>
                  </a:cubicBezTo>
                  <a:cubicBezTo>
                    <a:pt x="222" y="110"/>
                    <a:pt x="220" y="102"/>
                    <a:pt x="218" y="95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189" y="53"/>
                    <a:pt x="189" y="53"/>
                    <a:pt x="189" y="53"/>
                  </a:cubicBezTo>
                  <a:cubicBezTo>
                    <a:pt x="182" y="48"/>
                    <a:pt x="175" y="43"/>
                    <a:pt x="168" y="40"/>
                  </a:cubicBezTo>
                  <a:cubicBezTo>
                    <a:pt x="164" y="6"/>
                    <a:pt x="164" y="6"/>
                    <a:pt x="164" y="6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09" y="31"/>
                    <a:pt x="101" y="33"/>
                    <a:pt x="93" y="3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46" y="71"/>
                    <a:pt x="42" y="79"/>
                    <a:pt x="38" y="86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0" y="144"/>
                    <a:pt x="32" y="152"/>
                    <a:pt x="35" y="160"/>
                  </a:cubicBezTo>
                  <a:cubicBezTo>
                    <a:pt x="14" y="187"/>
                    <a:pt x="14" y="187"/>
                    <a:pt x="14" y="187"/>
                  </a:cubicBezTo>
                  <a:cubicBezTo>
                    <a:pt x="31" y="211"/>
                    <a:pt x="31" y="211"/>
                    <a:pt x="31" y="211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0" y="207"/>
                    <a:pt x="77" y="211"/>
                    <a:pt x="85" y="215"/>
                  </a:cubicBezTo>
                  <a:close/>
                  <a:moveTo>
                    <a:pt x="92" y="160"/>
                  </a:moveTo>
                  <a:cubicBezTo>
                    <a:pt x="83" y="151"/>
                    <a:pt x="78" y="139"/>
                    <a:pt x="79" y="126"/>
                  </a:cubicBezTo>
                  <a:cubicBezTo>
                    <a:pt x="79" y="122"/>
                    <a:pt x="79" y="118"/>
                    <a:pt x="80" y="114"/>
                  </a:cubicBezTo>
                  <a:cubicBezTo>
                    <a:pt x="86" y="93"/>
                    <a:pt x="105" y="79"/>
                    <a:pt x="127" y="79"/>
                  </a:cubicBezTo>
                  <a:cubicBezTo>
                    <a:pt x="154" y="80"/>
                    <a:pt x="175" y="102"/>
                    <a:pt x="174" y="128"/>
                  </a:cubicBezTo>
                  <a:cubicBezTo>
                    <a:pt x="174" y="132"/>
                    <a:pt x="172" y="136"/>
                    <a:pt x="172" y="140"/>
                  </a:cubicBezTo>
                  <a:cubicBezTo>
                    <a:pt x="172" y="140"/>
                    <a:pt x="172" y="140"/>
                    <a:pt x="172" y="140"/>
                  </a:cubicBezTo>
                  <a:cubicBezTo>
                    <a:pt x="166" y="161"/>
                    <a:pt x="147" y="175"/>
                    <a:pt x="125" y="175"/>
                  </a:cubicBezTo>
                  <a:cubicBezTo>
                    <a:pt x="113" y="175"/>
                    <a:pt x="101" y="169"/>
                    <a:pt x="92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B544845B-AD49-43EE-B107-B51ED7979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2016125"/>
              <a:ext cx="147638" cy="147637"/>
            </a:xfrm>
            <a:custGeom>
              <a:avLst/>
              <a:gdLst>
                <a:gd name="T0" fmla="*/ 1 w 66"/>
                <a:gd name="T1" fmla="*/ 32 h 66"/>
                <a:gd name="T2" fmla="*/ 2 w 66"/>
                <a:gd name="T3" fmla="*/ 25 h 66"/>
                <a:gd name="T4" fmla="*/ 34 w 66"/>
                <a:gd name="T5" fmla="*/ 1 h 66"/>
                <a:gd name="T6" fmla="*/ 65 w 66"/>
                <a:gd name="T7" fmla="*/ 34 h 66"/>
                <a:gd name="T8" fmla="*/ 63 w 66"/>
                <a:gd name="T9" fmla="*/ 41 h 66"/>
                <a:gd name="T10" fmla="*/ 63 w 66"/>
                <a:gd name="T11" fmla="*/ 41 h 66"/>
                <a:gd name="T12" fmla="*/ 32 w 66"/>
                <a:gd name="T13" fmla="*/ 66 h 66"/>
                <a:gd name="T14" fmla="*/ 9 w 66"/>
                <a:gd name="T15" fmla="*/ 56 h 66"/>
                <a:gd name="T16" fmla="*/ 1 w 66"/>
                <a:gd name="T17" fmla="*/ 3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66">
                  <a:moveTo>
                    <a:pt x="1" y="32"/>
                  </a:moveTo>
                  <a:cubicBezTo>
                    <a:pt x="1" y="30"/>
                    <a:pt x="1" y="27"/>
                    <a:pt x="2" y="25"/>
                  </a:cubicBezTo>
                  <a:cubicBezTo>
                    <a:pt x="6" y="10"/>
                    <a:pt x="19" y="0"/>
                    <a:pt x="34" y="1"/>
                  </a:cubicBezTo>
                  <a:cubicBezTo>
                    <a:pt x="52" y="1"/>
                    <a:pt x="66" y="16"/>
                    <a:pt x="65" y="34"/>
                  </a:cubicBezTo>
                  <a:cubicBezTo>
                    <a:pt x="65" y="36"/>
                    <a:pt x="64" y="39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59" y="56"/>
                    <a:pt x="47" y="66"/>
                    <a:pt x="32" y="66"/>
                  </a:cubicBezTo>
                  <a:cubicBezTo>
                    <a:pt x="23" y="65"/>
                    <a:pt x="15" y="62"/>
                    <a:pt x="9" y="56"/>
                  </a:cubicBezTo>
                  <a:cubicBezTo>
                    <a:pt x="3" y="49"/>
                    <a:pt x="0" y="41"/>
                    <a:pt x="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C2B9F28-3BC6-4BCD-9CF6-F10070328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35989" y="1979447"/>
            <a:ext cx="540417" cy="537398"/>
            <a:chOff x="3259138" y="2144713"/>
            <a:chExt cx="568325" cy="565150"/>
          </a:xfrm>
          <a:solidFill>
            <a:srgbClr val="DADFE1"/>
          </a:solidFill>
          <a:effectLst/>
        </p:grpSpPr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9184F6BC-A6C9-4215-8737-4C990514F4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59138" y="2144713"/>
              <a:ext cx="568325" cy="565150"/>
            </a:xfrm>
            <a:custGeom>
              <a:avLst/>
              <a:gdLst>
                <a:gd name="T0" fmla="*/ 85 w 254"/>
                <a:gd name="T1" fmla="*/ 214 h 253"/>
                <a:gd name="T2" fmla="*/ 90 w 254"/>
                <a:gd name="T3" fmla="*/ 248 h 253"/>
                <a:gd name="T4" fmla="*/ 119 w 254"/>
                <a:gd name="T5" fmla="*/ 253 h 253"/>
                <a:gd name="T6" fmla="*/ 135 w 254"/>
                <a:gd name="T7" fmla="*/ 223 h 253"/>
                <a:gd name="T8" fmla="*/ 160 w 254"/>
                <a:gd name="T9" fmla="*/ 218 h 253"/>
                <a:gd name="T10" fmla="*/ 187 w 254"/>
                <a:gd name="T11" fmla="*/ 239 h 253"/>
                <a:gd name="T12" fmla="*/ 212 w 254"/>
                <a:gd name="T13" fmla="*/ 221 h 253"/>
                <a:gd name="T14" fmla="*/ 202 w 254"/>
                <a:gd name="T15" fmla="*/ 188 h 253"/>
                <a:gd name="T16" fmla="*/ 215 w 254"/>
                <a:gd name="T17" fmla="*/ 168 h 253"/>
                <a:gd name="T18" fmla="*/ 249 w 254"/>
                <a:gd name="T19" fmla="*/ 163 h 253"/>
                <a:gd name="T20" fmla="*/ 254 w 254"/>
                <a:gd name="T21" fmla="*/ 133 h 253"/>
                <a:gd name="T22" fmla="*/ 224 w 254"/>
                <a:gd name="T23" fmla="*/ 117 h 253"/>
                <a:gd name="T24" fmla="*/ 218 w 254"/>
                <a:gd name="T25" fmla="*/ 94 h 253"/>
                <a:gd name="T26" fmla="*/ 239 w 254"/>
                <a:gd name="T27" fmla="*/ 67 h 253"/>
                <a:gd name="T28" fmla="*/ 222 w 254"/>
                <a:gd name="T29" fmla="*/ 42 h 253"/>
                <a:gd name="T30" fmla="*/ 189 w 254"/>
                <a:gd name="T31" fmla="*/ 52 h 253"/>
                <a:gd name="T32" fmla="*/ 169 w 254"/>
                <a:gd name="T33" fmla="*/ 39 h 253"/>
                <a:gd name="T34" fmla="*/ 164 w 254"/>
                <a:gd name="T35" fmla="*/ 5 h 253"/>
                <a:gd name="T36" fmla="*/ 134 w 254"/>
                <a:gd name="T37" fmla="*/ 0 h 253"/>
                <a:gd name="T38" fmla="*/ 119 w 254"/>
                <a:gd name="T39" fmla="*/ 30 h 253"/>
                <a:gd name="T40" fmla="*/ 94 w 254"/>
                <a:gd name="T41" fmla="*/ 35 h 253"/>
                <a:gd name="T42" fmla="*/ 67 w 254"/>
                <a:gd name="T43" fmla="*/ 15 h 253"/>
                <a:gd name="T44" fmla="*/ 42 w 254"/>
                <a:gd name="T45" fmla="*/ 32 h 253"/>
                <a:gd name="T46" fmla="*/ 52 w 254"/>
                <a:gd name="T47" fmla="*/ 64 h 253"/>
                <a:gd name="T48" fmla="*/ 39 w 254"/>
                <a:gd name="T49" fmla="*/ 86 h 253"/>
                <a:gd name="T50" fmla="*/ 5 w 254"/>
                <a:gd name="T51" fmla="*/ 90 h 253"/>
                <a:gd name="T52" fmla="*/ 0 w 254"/>
                <a:gd name="T53" fmla="*/ 120 h 253"/>
                <a:gd name="T54" fmla="*/ 30 w 254"/>
                <a:gd name="T55" fmla="*/ 135 h 253"/>
                <a:gd name="T56" fmla="*/ 35 w 254"/>
                <a:gd name="T57" fmla="*/ 159 h 253"/>
                <a:gd name="T58" fmla="*/ 15 w 254"/>
                <a:gd name="T59" fmla="*/ 186 h 253"/>
                <a:gd name="T60" fmla="*/ 32 w 254"/>
                <a:gd name="T61" fmla="*/ 211 h 253"/>
                <a:gd name="T62" fmla="*/ 64 w 254"/>
                <a:gd name="T63" fmla="*/ 201 h 253"/>
                <a:gd name="T64" fmla="*/ 85 w 254"/>
                <a:gd name="T65" fmla="*/ 214 h 253"/>
                <a:gd name="T66" fmla="*/ 93 w 254"/>
                <a:gd name="T67" fmla="*/ 160 h 253"/>
                <a:gd name="T68" fmla="*/ 79 w 254"/>
                <a:gd name="T69" fmla="*/ 125 h 253"/>
                <a:gd name="T70" fmla="*/ 81 w 254"/>
                <a:gd name="T71" fmla="*/ 114 h 253"/>
                <a:gd name="T72" fmla="*/ 128 w 254"/>
                <a:gd name="T73" fmla="*/ 79 h 253"/>
                <a:gd name="T74" fmla="*/ 175 w 254"/>
                <a:gd name="T75" fmla="*/ 127 h 253"/>
                <a:gd name="T76" fmla="*/ 173 w 254"/>
                <a:gd name="T77" fmla="*/ 139 h 253"/>
                <a:gd name="T78" fmla="*/ 173 w 254"/>
                <a:gd name="T79" fmla="*/ 139 h 253"/>
                <a:gd name="T80" fmla="*/ 126 w 254"/>
                <a:gd name="T81" fmla="*/ 174 h 253"/>
                <a:gd name="T82" fmla="*/ 93 w 254"/>
                <a:gd name="T83" fmla="*/ 16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4" h="253">
                  <a:moveTo>
                    <a:pt x="85" y="214"/>
                  </a:moveTo>
                  <a:cubicBezTo>
                    <a:pt x="90" y="248"/>
                    <a:pt x="90" y="248"/>
                    <a:pt x="90" y="248"/>
                  </a:cubicBezTo>
                  <a:cubicBezTo>
                    <a:pt x="119" y="253"/>
                    <a:pt x="119" y="253"/>
                    <a:pt x="119" y="253"/>
                  </a:cubicBezTo>
                  <a:cubicBezTo>
                    <a:pt x="135" y="223"/>
                    <a:pt x="135" y="223"/>
                    <a:pt x="135" y="223"/>
                  </a:cubicBezTo>
                  <a:cubicBezTo>
                    <a:pt x="144" y="223"/>
                    <a:pt x="152" y="221"/>
                    <a:pt x="160" y="218"/>
                  </a:cubicBezTo>
                  <a:cubicBezTo>
                    <a:pt x="187" y="239"/>
                    <a:pt x="187" y="239"/>
                    <a:pt x="187" y="239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202" y="188"/>
                    <a:pt x="202" y="188"/>
                    <a:pt x="202" y="188"/>
                  </a:cubicBezTo>
                  <a:cubicBezTo>
                    <a:pt x="207" y="182"/>
                    <a:pt x="211" y="175"/>
                    <a:pt x="215" y="168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33"/>
                    <a:pt x="254" y="133"/>
                    <a:pt x="254" y="133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3" y="109"/>
                    <a:pt x="221" y="101"/>
                    <a:pt x="218" y="94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22" y="42"/>
                    <a:pt x="222" y="42"/>
                    <a:pt x="222" y="42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83" y="47"/>
                    <a:pt x="176" y="42"/>
                    <a:pt x="169" y="39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0" y="31"/>
                    <a:pt x="102" y="32"/>
                    <a:pt x="94" y="3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71"/>
                    <a:pt x="42" y="78"/>
                    <a:pt x="39" y="86"/>
                  </a:cubicBezTo>
                  <a:cubicBezTo>
                    <a:pt x="5" y="90"/>
                    <a:pt x="5" y="90"/>
                    <a:pt x="5" y="9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31" y="144"/>
                    <a:pt x="33" y="151"/>
                    <a:pt x="35" y="159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32" y="211"/>
                    <a:pt x="32" y="211"/>
                    <a:pt x="32" y="211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1" y="206"/>
                    <a:pt x="78" y="211"/>
                    <a:pt x="85" y="214"/>
                  </a:cubicBezTo>
                  <a:close/>
                  <a:moveTo>
                    <a:pt x="93" y="160"/>
                  </a:moveTo>
                  <a:cubicBezTo>
                    <a:pt x="84" y="150"/>
                    <a:pt x="79" y="138"/>
                    <a:pt x="79" y="125"/>
                  </a:cubicBezTo>
                  <a:cubicBezTo>
                    <a:pt x="79" y="122"/>
                    <a:pt x="80" y="118"/>
                    <a:pt x="81" y="114"/>
                  </a:cubicBezTo>
                  <a:cubicBezTo>
                    <a:pt x="87" y="93"/>
                    <a:pt x="106" y="78"/>
                    <a:pt x="128" y="79"/>
                  </a:cubicBezTo>
                  <a:cubicBezTo>
                    <a:pt x="154" y="79"/>
                    <a:pt x="175" y="101"/>
                    <a:pt x="175" y="127"/>
                  </a:cubicBezTo>
                  <a:cubicBezTo>
                    <a:pt x="175" y="131"/>
                    <a:pt x="173" y="135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66" y="160"/>
                    <a:pt x="148" y="175"/>
                    <a:pt x="126" y="174"/>
                  </a:cubicBezTo>
                  <a:cubicBezTo>
                    <a:pt x="113" y="174"/>
                    <a:pt x="101" y="169"/>
                    <a:pt x="9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16FE088-8E8A-4D3E-B271-77DFF8FB9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0275" y="2354263"/>
              <a:ext cx="144463" cy="146050"/>
            </a:xfrm>
            <a:custGeom>
              <a:avLst/>
              <a:gdLst>
                <a:gd name="T0" fmla="*/ 0 w 65"/>
                <a:gd name="T1" fmla="*/ 32 h 65"/>
                <a:gd name="T2" fmla="*/ 1 w 65"/>
                <a:gd name="T3" fmla="*/ 24 h 65"/>
                <a:gd name="T4" fmla="*/ 34 w 65"/>
                <a:gd name="T5" fmla="*/ 0 h 65"/>
                <a:gd name="T6" fmla="*/ 65 w 65"/>
                <a:gd name="T7" fmla="*/ 33 h 65"/>
                <a:gd name="T8" fmla="*/ 63 w 65"/>
                <a:gd name="T9" fmla="*/ 41 h 65"/>
                <a:gd name="T10" fmla="*/ 63 w 65"/>
                <a:gd name="T11" fmla="*/ 41 h 65"/>
                <a:gd name="T12" fmla="*/ 32 w 65"/>
                <a:gd name="T13" fmla="*/ 65 h 65"/>
                <a:gd name="T14" fmla="*/ 9 w 65"/>
                <a:gd name="T15" fmla="*/ 55 h 65"/>
                <a:gd name="T16" fmla="*/ 0 w 65"/>
                <a:gd name="T17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0" y="32"/>
                  </a:moveTo>
                  <a:cubicBezTo>
                    <a:pt x="0" y="29"/>
                    <a:pt x="1" y="26"/>
                    <a:pt x="1" y="24"/>
                  </a:cubicBezTo>
                  <a:cubicBezTo>
                    <a:pt x="5" y="9"/>
                    <a:pt x="19" y="0"/>
                    <a:pt x="34" y="0"/>
                  </a:cubicBezTo>
                  <a:cubicBezTo>
                    <a:pt x="52" y="0"/>
                    <a:pt x="65" y="15"/>
                    <a:pt x="65" y="33"/>
                  </a:cubicBezTo>
                  <a:cubicBezTo>
                    <a:pt x="65" y="36"/>
                    <a:pt x="64" y="38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59" y="55"/>
                    <a:pt x="46" y="65"/>
                    <a:pt x="32" y="65"/>
                  </a:cubicBezTo>
                  <a:cubicBezTo>
                    <a:pt x="23" y="65"/>
                    <a:pt x="15" y="61"/>
                    <a:pt x="9" y="55"/>
                  </a:cubicBezTo>
                  <a:cubicBezTo>
                    <a:pt x="3" y="49"/>
                    <a:pt x="0" y="4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DB415F-0FB5-4D26-B14F-D9C11473E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79056" y="1870760"/>
            <a:ext cx="493622" cy="490602"/>
            <a:chOff x="3935413" y="2030413"/>
            <a:chExt cx="519113" cy="515937"/>
          </a:xfrm>
          <a:solidFill>
            <a:srgbClr val="DADFE1"/>
          </a:solidFill>
          <a:effectLst/>
        </p:grpSpPr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13F54FC3-DFBF-41BB-8A74-8109A3207B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413" y="2030413"/>
              <a:ext cx="519113" cy="515937"/>
            </a:xfrm>
            <a:custGeom>
              <a:avLst/>
              <a:gdLst>
                <a:gd name="T0" fmla="*/ 78 w 232"/>
                <a:gd name="T1" fmla="*/ 196 h 231"/>
                <a:gd name="T2" fmla="*/ 82 w 232"/>
                <a:gd name="T3" fmla="*/ 227 h 231"/>
                <a:gd name="T4" fmla="*/ 109 w 232"/>
                <a:gd name="T5" fmla="*/ 231 h 231"/>
                <a:gd name="T6" fmla="*/ 123 w 232"/>
                <a:gd name="T7" fmla="*/ 204 h 231"/>
                <a:gd name="T8" fmla="*/ 146 w 232"/>
                <a:gd name="T9" fmla="*/ 199 h 231"/>
                <a:gd name="T10" fmla="*/ 171 w 232"/>
                <a:gd name="T11" fmla="*/ 218 h 231"/>
                <a:gd name="T12" fmla="*/ 194 w 232"/>
                <a:gd name="T13" fmla="*/ 202 h 231"/>
                <a:gd name="T14" fmla="*/ 184 w 232"/>
                <a:gd name="T15" fmla="*/ 172 h 231"/>
                <a:gd name="T16" fmla="*/ 196 w 232"/>
                <a:gd name="T17" fmla="*/ 153 h 231"/>
                <a:gd name="T18" fmla="*/ 227 w 232"/>
                <a:gd name="T19" fmla="*/ 149 h 231"/>
                <a:gd name="T20" fmla="*/ 232 w 232"/>
                <a:gd name="T21" fmla="*/ 122 h 231"/>
                <a:gd name="T22" fmla="*/ 204 w 232"/>
                <a:gd name="T23" fmla="*/ 107 h 231"/>
                <a:gd name="T24" fmla="*/ 199 w 232"/>
                <a:gd name="T25" fmla="*/ 86 h 231"/>
                <a:gd name="T26" fmla="*/ 218 w 232"/>
                <a:gd name="T27" fmla="*/ 61 h 231"/>
                <a:gd name="T28" fmla="*/ 203 w 232"/>
                <a:gd name="T29" fmla="*/ 38 h 231"/>
                <a:gd name="T30" fmla="*/ 173 w 232"/>
                <a:gd name="T31" fmla="*/ 48 h 231"/>
                <a:gd name="T32" fmla="*/ 154 w 232"/>
                <a:gd name="T33" fmla="*/ 36 h 231"/>
                <a:gd name="T34" fmla="*/ 150 w 232"/>
                <a:gd name="T35" fmla="*/ 4 h 231"/>
                <a:gd name="T36" fmla="*/ 123 w 232"/>
                <a:gd name="T37" fmla="*/ 0 h 231"/>
                <a:gd name="T38" fmla="*/ 108 w 232"/>
                <a:gd name="T39" fmla="*/ 27 h 231"/>
                <a:gd name="T40" fmla="*/ 86 w 232"/>
                <a:gd name="T41" fmla="*/ 32 h 231"/>
                <a:gd name="T42" fmla="*/ 61 w 232"/>
                <a:gd name="T43" fmla="*/ 13 h 231"/>
                <a:gd name="T44" fmla="*/ 38 w 232"/>
                <a:gd name="T45" fmla="*/ 29 h 231"/>
                <a:gd name="T46" fmla="*/ 48 w 232"/>
                <a:gd name="T47" fmla="*/ 59 h 231"/>
                <a:gd name="T48" fmla="*/ 35 w 232"/>
                <a:gd name="T49" fmla="*/ 78 h 231"/>
                <a:gd name="T50" fmla="*/ 5 w 232"/>
                <a:gd name="T51" fmla="*/ 82 h 231"/>
                <a:gd name="T52" fmla="*/ 0 w 232"/>
                <a:gd name="T53" fmla="*/ 109 h 231"/>
                <a:gd name="T54" fmla="*/ 27 w 232"/>
                <a:gd name="T55" fmla="*/ 124 h 231"/>
                <a:gd name="T56" fmla="*/ 32 w 232"/>
                <a:gd name="T57" fmla="*/ 145 h 231"/>
                <a:gd name="T58" fmla="*/ 13 w 232"/>
                <a:gd name="T59" fmla="*/ 170 h 231"/>
                <a:gd name="T60" fmla="*/ 29 w 232"/>
                <a:gd name="T61" fmla="*/ 192 h 231"/>
                <a:gd name="T62" fmla="*/ 58 w 232"/>
                <a:gd name="T63" fmla="*/ 183 h 231"/>
                <a:gd name="T64" fmla="*/ 78 w 232"/>
                <a:gd name="T65" fmla="*/ 196 h 231"/>
                <a:gd name="T66" fmla="*/ 84 w 232"/>
                <a:gd name="T67" fmla="*/ 146 h 231"/>
                <a:gd name="T68" fmla="*/ 72 w 232"/>
                <a:gd name="T69" fmla="*/ 115 h 231"/>
                <a:gd name="T70" fmla="*/ 74 w 232"/>
                <a:gd name="T71" fmla="*/ 104 h 231"/>
                <a:gd name="T72" fmla="*/ 117 w 232"/>
                <a:gd name="T73" fmla="*/ 72 h 231"/>
                <a:gd name="T74" fmla="*/ 160 w 232"/>
                <a:gd name="T75" fmla="*/ 116 h 231"/>
                <a:gd name="T76" fmla="*/ 159 w 232"/>
                <a:gd name="T77" fmla="*/ 127 h 231"/>
                <a:gd name="T78" fmla="*/ 159 w 232"/>
                <a:gd name="T79" fmla="*/ 127 h 231"/>
                <a:gd name="T80" fmla="*/ 115 w 232"/>
                <a:gd name="T81" fmla="*/ 159 h 231"/>
                <a:gd name="T82" fmla="*/ 84 w 232"/>
                <a:gd name="T83" fmla="*/ 14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2" h="231">
                  <a:moveTo>
                    <a:pt x="78" y="196"/>
                  </a:moveTo>
                  <a:cubicBezTo>
                    <a:pt x="82" y="227"/>
                    <a:pt x="82" y="227"/>
                    <a:pt x="82" y="227"/>
                  </a:cubicBezTo>
                  <a:cubicBezTo>
                    <a:pt x="109" y="231"/>
                    <a:pt x="109" y="231"/>
                    <a:pt x="109" y="231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31" y="203"/>
                    <a:pt x="139" y="201"/>
                    <a:pt x="146" y="199"/>
                  </a:cubicBezTo>
                  <a:cubicBezTo>
                    <a:pt x="171" y="218"/>
                    <a:pt x="171" y="218"/>
                    <a:pt x="171" y="218"/>
                  </a:cubicBezTo>
                  <a:cubicBezTo>
                    <a:pt x="194" y="202"/>
                    <a:pt x="194" y="202"/>
                    <a:pt x="194" y="202"/>
                  </a:cubicBezTo>
                  <a:cubicBezTo>
                    <a:pt x="184" y="172"/>
                    <a:pt x="184" y="172"/>
                    <a:pt x="184" y="172"/>
                  </a:cubicBezTo>
                  <a:cubicBezTo>
                    <a:pt x="189" y="166"/>
                    <a:pt x="193" y="160"/>
                    <a:pt x="196" y="153"/>
                  </a:cubicBezTo>
                  <a:cubicBezTo>
                    <a:pt x="227" y="149"/>
                    <a:pt x="227" y="149"/>
                    <a:pt x="227" y="149"/>
                  </a:cubicBezTo>
                  <a:cubicBezTo>
                    <a:pt x="232" y="122"/>
                    <a:pt x="232" y="122"/>
                    <a:pt x="232" y="122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0"/>
                    <a:pt x="202" y="93"/>
                    <a:pt x="199" y="86"/>
                  </a:cubicBezTo>
                  <a:cubicBezTo>
                    <a:pt x="218" y="61"/>
                    <a:pt x="218" y="61"/>
                    <a:pt x="218" y="61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67" y="43"/>
                    <a:pt x="161" y="39"/>
                    <a:pt x="154" y="36"/>
                  </a:cubicBezTo>
                  <a:cubicBezTo>
                    <a:pt x="150" y="4"/>
                    <a:pt x="150" y="4"/>
                    <a:pt x="150" y="4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0" y="28"/>
                    <a:pt x="93" y="30"/>
                    <a:pt x="86" y="32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48" y="59"/>
                    <a:pt x="48" y="59"/>
                    <a:pt x="48" y="59"/>
                  </a:cubicBezTo>
                  <a:cubicBezTo>
                    <a:pt x="43" y="65"/>
                    <a:pt x="39" y="71"/>
                    <a:pt x="35" y="78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28" y="131"/>
                    <a:pt x="30" y="138"/>
                    <a:pt x="32" y="145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29" y="192"/>
                    <a:pt x="29" y="192"/>
                    <a:pt x="29" y="192"/>
                  </a:cubicBezTo>
                  <a:cubicBezTo>
                    <a:pt x="58" y="183"/>
                    <a:pt x="58" y="183"/>
                    <a:pt x="58" y="183"/>
                  </a:cubicBezTo>
                  <a:cubicBezTo>
                    <a:pt x="64" y="188"/>
                    <a:pt x="71" y="192"/>
                    <a:pt x="78" y="196"/>
                  </a:cubicBezTo>
                  <a:close/>
                  <a:moveTo>
                    <a:pt x="84" y="146"/>
                  </a:moveTo>
                  <a:cubicBezTo>
                    <a:pt x="76" y="137"/>
                    <a:pt x="72" y="126"/>
                    <a:pt x="72" y="115"/>
                  </a:cubicBezTo>
                  <a:cubicBezTo>
                    <a:pt x="72" y="111"/>
                    <a:pt x="73" y="107"/>
                    <a:pt x="74" y="104"/>
                  </a:cubicBezTo>
                  <a:cubicBezTo>
                    <a:pt x="79" y="85"/>
                    <a:pt x="97" y="71"/>
                    <a:pt x="117" y="72"/>
                  </a:cubicBezTo>
                  <a:cubicBezTo>
                    <a:pt x="141" y="72"/>
                    <a:pt x="160" y="92"/>
                    <a:pt x="160" y="116"/>
                  </a:cubicBezTo>
                  <a:cubicBezTo>
                    <a:pt x="160" y="120"/>
                    <a:pt x="159" y="123"/>
                    <a:pt x="159" y="127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151" y="146"/>
                    <a:pt x="135" y="159"/>
                    <a:pt x="115" y="159"/>
                  </a:cubicBezTo>
                  <a:cubicBezTo>
                    <a:pt x="104" y="159"/>
                    <a:pt x="92" y="154"/>
                    <a:pt x="84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35E7E9F6-6639-40E4-9CCF-A4212CB78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2222500"/>
              <a:ext cx="131763" cy="131762"/>
            </a:xfrm>
            <a:custGeom>
              <a:avLst/>
              <a:gdLst>
                <a:gd name="T0" fmla="*/ 0 w 59"/>
                <a:gd name="T1" fmla="*/ 29 h 59"/>
                <a:gd name="T2" fmla="*/ 1 w 59"/>
                <a:gd name="T3" fmla="*/ 22 h 59"/>
                <a:gd name="T4" fmla="*/ 30 w 59"/>
                <a:gd name="T5" fmla="*/ 0 h 59"/>
                <a:gd name="T6" fmla="*/ 59 w 59"/>
                <a:gd name="T7" fmla="*/ 30 h 59"/>
                <a:gd name="T8" fmla="*/ 57 w 59"/>
                <a:gd name="T9" fmla="*/ 37 h 59"/>
                <a:gd name="T10" fmla="*/ 57 w 59"/>
                <a:gd name="T11" fmla="*/ 37 h 59"/>
                <a:gd name="T12" fmla="*/ 28 w 59"/>
                <a:gd name="T13" fmla="*/ 59 h 59"/>
                <a:gd name="T14" fmla="*/ 8 w 59"/>
                <a:gd name="T15" fmla="*/ 50 h 59"/>
                <a:gd name="T16" fmla="*/ 0 w 59"/>
                <a:gd name="T17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59">
                  <a:moveTo>
                    <a:pt x="0" y="29"/>
                  </a:moveTo>
                  <a:cubicBezTo>
                    <a:pt x="0" y="26"/>
                    <a:pt x="0" y="24"/>
                    <a:pt x="1" y="22"/>
                  </a:cubicBezTo>
                  <a:cubicBezTo>
                    <a:pt x="5" y="8"/>
                    <a:pt x="17" y="0"/>
                    <a:pt x="30" y="0"/>
                  </a:cubicBezTo>
                  <a:cubicBezTo>
                    <a:pt x="47" y="0"/>
                    <a:pt x="59" y="14"/>
                    <a:pt x="59" y="30"/>
                  </a:cubicBezTo>
                  <a:cubicBezTo>
                    <a:pt x="59" y="32"/>
                    <a:pt x="58" y="35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4" y="50"/>
                    <a:pt x="42" y="59"/>
                    <a:pt x="28" y="59"/>
                  </a:cubicBezTo>
                  <a:cubicBezTo>
                    <a:pt x="21" y="59"/>
                    <a:pt x="13" y="56"/>
                    <a:pt x="8" y="50"/>
                  </a:cubicBezTo>
                  <a:cubicBezTo>
                    <a:pt x="2" y="44"/>
                    <a:pt x="0" y="37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894D83D-98D3-40E5-AAD3-1B47C3664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143654" y="1964351"/>
            <a:ext cx="540417" cy="540417"/>
            <a:chOff x="4949825" y="2128838"/>
            <a:chExt cx="568325" cy="568325"/>
          </a:xfrm>
          <a:solidFill>
            <a:srgbClr val="DADFE1"/>
          </a:solidFill>
          <a:effectLst/>
        </p:grpSpPr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3A8A62DB-E767-4099-A04F-9443E24EC9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9825" y="2128838"/>
              <a:ext cx="568325" cy="568325"/>
            </a:xfrm>
            <a:custGeom>
              <a:avLst/>
              <a:gdLst>
                <a:gd name="T0" fmla="*/ 85 w 254"/>
                <a:gd name="T1" fmla="*/ 214 h 254"/>
                <a:gd name="T2" fmla="*/ 90 w 254"/>
                <a:gd name="T3" fmla="*/ 248 h 254"/>
                <a:gd name="T4" fmla="*/ 120 w 254"/>
                <a:gd name="T5" fmla="*/ 254 h 254"/>
                <a:gd name="T6" fmla="*/ 135 w 254"/>
                <a:gd name="T7" fmla="*/ 223 h 254"/>
                <a:gd name="T8" fmla="*/ 160 w 254"/>
                <a:gd name="T9" fmla="*/ 218 h 254"/>
                <a:gd name="T10" fmla="*/ 187 w 254"/>
                <a:gd name="T11" fmla="*/ 239 h 254"/>
                <a:gd name="T12" fmla="*/ 212 w 254"/>
                <a:gd name="T13" fmla="*/ 221 h 254"/>
                <a:gd name="T14" fmla="*/ 202 w 254"/>
                <a:gd name="T15" fmla="*/ 188 h 254"/>
                <a:gd name="T16" fmla="*/ 215 w 254"/>
                <a:gd name="T17" fmla="*/ 168 h 254"/>
                <a:gd name="T18" fmla="*/ 249 w 254"/>
                <a:gd name="T19" fmla="*/ 163 h 254"/>
                <a:gd name="T20" fmla="*/ 254 w 254"/>
                <a:gd name="T21" fmla="*/ 134 h 254"/>
                <a:gd name="T22" fmla="*/ 224 w 254"/>
                <a:gd name="T23" fmla="*/ 118 h 254"/>
                <a:gd name="T24" fmla="*/ 218 w 254"/>
                <a:gd name="T25" fmla="*/ 94 h 254"/>
                <a:gd name="T26" fmla="*/ 239 w 254"/>
                <a:gd name="T27" fmla="*/ 67 h 254"/>
                <a:gd name="T28" fmla="*/ 222 w 254"/>
                <a:gd name="T29" fmla="*/ 42 h 254"/>
                <a:gd name="T30" fmla="*/ 189 w 254"/>
                <a:gd name="T31" fmla="*/ 52 h 254"/>
                <a:gd name="T32" fmla="*/ 169 w 254"/>
                <a:gd name="T33" fmla="*/ 39 h 254"/>
                <a:gd name="T34" fmla="*/ 164 w 254"/>
                <a:gd name="T35" fmla="*/ 5 h 254"/>
                <a:gd name="T36" fmla="*/ 134 w 254"/>
                <a:gd name="T37" fmla="*/ 0 h 254"/>
                <a:gd name="T38" fmla="*/ 119 w 254"/>
                <a:gd name="T39" fmla="*/ 30 h 254"/>
                <a:gd name="T40" fmla="*/ 94 w 254"/>
                <a:gd name="T41" fmla="*/ 35 h 254"/>
                <a:gd name="T42" fmla="*/ 67 w 254"/>
                <a:gd name="T43" fmla="*/ 15 h 254"/>
                <a:gd name="T44" fmla="*/ 42 w 254"/>
                <a:gd name="T45" fmla="*/ 32 h 254"/>
                <a:gd name="T46" fmla="*/ 52 w 254"/>
                <a:gd name="T47" fmla="*/ 65 h 254"/>
                <a:gd name="T48" fmla="*/ 39 w 254"/>
                <a:gd name="T49" fmla="*/ 86 h 254"/>
                <a:gd name="T50" fmla="*/ 6 w 254"/>
                <a:gd name="T51" fmla="*/ 90 h 254"/>
                <a:gd name="T52" fmla="*/ 0 w 254"/>
                <a:gd name="T53" fmla="*/ 120 h 254"/>
                <a:gd name="T54" fmla="*/ 30 w 254"/>
                <a:gd name="T55" fmla="*/ 136 h 254"/>
                <a:gd name="T56" fmla="*/ 35 w 254"/>
                <a:gd name="T57" fmla="*/ 159 h 254"/>
                <a:gd name="T58" fmla="*/ 15 w 254"/>
                <a:gd name="T59" fmla="*/ 186 h 254"/>
                <a:gd name="T60" fmla="*/ 32 w 254"/>
                <a:gd name="T61" fmla="*/ 211 h 254"/>
                <a:gd name="T62" fmla="*/ 64 w 254"/>
                <a:gd name="T63" fmla="*/ 201 h 254"/>
                <a:gd name="T64" fmla="*/ 85 w 254"/>
                <a:gd name="T65" fmla="*/ 214 h 254"/>
                <a:gd name="T66" fmla="*/ 93 w 254"/>
                <a:gd name="T67" fmla="*/ 160 h 254"/>
                <a:gd name="T68" fmla="*/ 79 w 254"/>
                <a:gd name="T69" fmla="*/ 126 h 254"/>
                <a:gd name="T70" fmla="*/ 81 w 254"/>
                <a:gd name="T71" fmla="*/ 114 h 254"/>
                <a:gd name="T72" fmla="*/ 128 w 254"/>
                <a:gd name="T73" fmla="*/ 79 h 254"/>
                <a:gd name="T74" fmla="*/ 175 w 254"/>
                <a:gd name="T75" fmla="*/ 128 h 254"/>
                <a:gd name="T76" fmla="*/ 173 w 254"/>
                <a:gd name="T77" fmla="*/ 139 h 254"/>
                <a:gd name="T78" fmla="*/ 173 w 254"/>
                <a:gd name="T79" fmla="*/ 139 h 254"/>
                <a:gd name="T80" fmla="*/ 126 w 254"/>
                <a:gd name="T81" fmla="*/ 174 h 254"/>
                <a:gd name="T82" fmla="*/ 93 w 254"/>
                <a:gd name="T83" fmla="*/ 16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4" h="254">
                  <a:moveTo>
                    <a:pt x="85" y="214"/>
                  </a:moveTo>
                  <a:cubicBezTo>
                    <a:pt x="90" y="248"/>
                    <a:pt x="90" y="248"/>
                    <a:pt x="90" y="248"/>
                  </a:cubicBezTo>
                  <a:cubicBezTo>
                    <a:pt x="120" y="254"/>
                    <a:pt x="120" y="254"/>
                    <a:pt x="120" y="254"/>
                  </a:cubicBezTo>
                  <a:cubicBezTo>
                    <a:pt x="135" y="223"/>
                    <a:pt x="135" y="223"/>
                    <a:pt x="135" y="223"/>
                  </a:cubicBezTo>
                  <a:cubicBezTo>
                    <a:pt x="144" y="223"/>
                    <a:pt x="152" y="221"/>
                    <a:pt x="160" y="218"/>
                  </a:cubicBezTo>
                  <a:cubicBezTo>
                    <a:pt x="187" y="239"/>
                    <a:pt x="187" y="239"/>
                    <a:pt x="187" y="239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202" y="188"/>
                    <a:pt x="202" y="188"/>
                    <a:pt x="202" y="188"/>
                  </a:cubicBezTo>
                  <a:cubicBezTo>
                    <a:pt x="207" y="182"/>
                    <a:pt x="211" y="175"/>
                    <a:pt x="215" y="168"/>
                  </a:cubicBezTo>
                  <a:cubicBezTo>
                    <a:pt x="249" y="163"/>
                    <a:pt x="249" y="163"/>
                    <a:pt x="249" y="163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24" y="118"/>
                    <a:pt x="224" y="118"/>
                    <a:pt x="224" y="118"/>
                  </a:cubicBezTo>
                  <a:cubicBezTo>
                    <a:pt x="223" y="109"/>
                    <a:pt x="221" y="102"/>
                    <a:pt x="218" y="94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22" y="42"/>
                    <a:pt x="222" y="42"/>
                    <a:pt x="222" y="42"/>
                  </a:cubicBezTo>
                  <a:cubicBezTo>
                    <a:pt x="189" y="52"/>
                    <a:pt x="189" y="52"/>
                    <a:pt x="189" y="52"/>
                  </a:cubicBezTo>
                  <a:cubicBezTo>
                    <a:pt x="183" y="47"/>
                    <a:pt x="176" y="43"/>
                    <a:pt x="169" y="39"/>
                  </a:cubicBezTo>
                  <a:cubicBezTo>
                    <a:pt x="164" y="5"/>
                    <a:pt x="164" y="5"/>
                    <a:pt x="164" y="5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19" y="30"/>
                    <a:pt x="119" y="30"/>
                    <a:pt x="119" y="30"/>
                  </a:cubicBezTo>
                  <a:cubicBezTo>
                    <a:pt x="110" y="31"/>
                    <a:pt x="102" y="33"/>
                    <a:pt x="94" y="35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47" y="71"/>
                    <a:pt x="43" y="78"/>
                    <a:pt x="39" y="86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44"/>
                    <a:pt x="33" y="152"/>
                    <a:pt x="35" y="159"/>
                  </a:cubicBezTo>
                  <a:cubicBezTo>
                    <a:pt x="15" y="186"/>
                    <a:pt x="15" y="186"/>
                    <a:pt x="15" y="186"/>
                  </a:cubicBezTo>
                  <a:cubicBezTo>
                    <a:pt x="32" y="211"/>
                    <a:pt x="32" y="211"/>
                    <a:pt x="32" y="211"/>
                  </a:cubicBezTo>
                  <a:cubicBezTo>
                    <a:pt x="64" y="201"/>
                    <a:pt x="64" y="201"/>
                    <a:pt x="64" y="201"/>
                  </a:cubicBezTo>
                  <a:cubicBezTo>
                    <a:pt x="71" y="206"/>
                    <a:pt x="78" y="211"/>
                    <a:pt x="85" y="214"/>
                  </a:cubicBezTo>
                  <a:close/>
                  <a:moveTo>
                    <a:pt x="93" y="160"/>
                  </a:moveTo>
                  <a:cubicBezTo>
                    <a:pt x="84" y="150"/>
                    <a:pt x="79" y="138"/>
                    <a:pt x="79" y="126"/>
                  </a:cubicBezTo>
                  <a:cubicBezTo>
                    <a:pt x="79" y="122"/>
                    <a:pt x="80" y="118"/>
                    <a:pt x="81" y="114"/>
                  </a:cubicBezTo>
                  <a:cubicBezTo>
                    <a:pt x="87" y="93"/>
                    <a:pt x="106" y="78"/>
                    <a:pt x="128" y="79"/>
                  </a:cubicBezTo>
                  <a:cubicBezTo>
                    <a:pt x="154" y="79"/>
                    <a:pt x="175" y="101"/>
                    <a:pt x="175" y="128"/>
                  </a:cubicBezTo>
                  <a:cubicBezTo>
                    <a:pt x="175" y="132"/>
                    <a:pt x="173" y="135"/>
                    <a:pt x="173" y="139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66" y="160"/>
                    <a:pt x="148" y="175"/>
                    <a:pt x="126" y="174"/>
                  </a:cubicBezTo>
                  <a:cubicBezTo>
                    <a:pt x="113" y="174"/>
                    <a:pt x="101" y="169"/>
                    <a:pt x="93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D7263296-45A0-4B10-904D-0CA951BB4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2338388"/>
              <a:ext cx="146050" cy="146050"/>
            </a:xfrm>
            <a:custGeom>
              <a:avLst/>
              <a:gdLst>
                <a:gd name="T0" fmla="*/ 0 w 65"/>
                <a:gd name="T1" fmla="*/ 32 h 65"/>
                <a:gd name="T2" fmla="*/ 2 w 65"/>
                <a:gd name="T3" fmla="*/ 24 h 65"/>
                <a:gd name="T4" fmla="*/ 34 w 65"/>
                <a:gd name="T5" fmla="*/ 0 h 65"/>
                <a:gd name="T6" fmla="*/ 65 w 65"/>
                <a:gd name="T7" fmla="*/ 33 h 65"/>
                <a:gd name="T8" fmla="*/ 63 w 65"/>
                <a:gd name="T9" fmla="*/ 41 h 65"/>
                <a:gd name="T10" fmla="*/ 63 w 65"/>
                <a:gd name="T11" fmla="*/ 41 h 65"/>
                <a:gd name="T12" fmla="*/ 32 w 65"/>
                <a:gd name="T13" fmla="*/ 65 h 65"/>
                <a:gd name="T14" fmla="*/ 9 w 65"/>
                <a:gd name="T15" fmla="*/ 55 h 65"/>
                <a:gd name="T16" fmla="*/ 0 w 65"/>
                <a:gd name="T17" fmla="*/ 3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65">
                  <a:moveTo>
                    <a:pt x="0" y="32"/>
                  </a:moveTo>
                  <a:cubicBezTo>
                    <a:pt x="0" y="29"/>
                    <a:pt x="1" y="27"/>
                    <a:pt x="2" y="24"/>
                  </a:cubicBezTo>
                  <a:cubicBezTo>
                    <a:pt x="5" y="10"/>
                    <a:pt x="19" y="0"/>
                    <a:pt x="34" y="0"/>
                  </a:cubicBezTo>
                  <a:cubicBezTo>
                    <a:pt x="52" y="1"/>
                    <a:pt x="65" y="15"/>
                    <a:pt x="65" y="33"/>
                  </a:cubicBezTo>
                  <a:cubicBezTo>
                    <a:pt x="65" y="36"/>
                    <a:pt x="64" y="38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59" y="55"/>
                    <a:pt x="47" y="65"/>
                    <a:pt x="32" y="65"/>
                  </a:cubicBezTo>
                  <a:cubicBezTo>
                    <a:pt x="23" y="65"/>
                    <a:pt x="15" y="61"/>
                    <a:pt x="9" y="55"/>
                  </a:cubicBezTo>
                  <a:cubicBezTo>
                    <a:pt x="3" y="49"/>
                    <a:pt x="0" y="4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915D27C-98EB-4887-9F50-FCC0C05D9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95942" y="4944193"/>
            <a:ext cx="541927" cy="543437"/>
            <a:chOff x="2586038" y="5262563"/>
            <a:chExt cx="569913" cy="571500"/>
          </a:xfrm>
          <a:solidFill>
            <a:srgbClr val="DADFE1"/>
          </a:solidFill>
          <a:effectLst/>
        </p:grpSpPr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32D4E411-5770-418B-B360-F6EAAA9CC8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6038" y="5262563"/>
              <a:ext cx="569913" cy="571500"/>
            </a:xfrm>
            <a:custGeom>
              <a:avLst/>
              <a:gdLst>
                <a:gd name="T0" fmla="*/ 20 w 255"/>
                <a:gd name="T1" fmla="*/ 59 h 255"/>
                <a:gd name="T2" fmla="*/ 39 w 255"/>
                <a:gd name="T3" fmla="*/ 87 h 255"/>
                <a:gd name="T4" fmla="*/ 31 w 255"/>
                <a:gd name="T5" fmla="*/ 111 h 255"/>
                <a:gd name="T6" fmla="*/ 0 w 255"/>
                <a:gd name="T7" fmla="*/ 124 h 255"/>
                <a:gd name="T8" fmla="*/ 3 w 255"/>
                <a:gd name="T9" fmla="*/ 155 h 255"/>
                <a:gd name="T10" fmla="*/ 36 w 255"/>
                <a:gd name="T11" fmla="*/ 162 h 255"/>
                <a:gd name="T12" fmla="*/ 48 w 255"/>
                <a:gd name="T13" fmla="*/ 183 h 255"/>
                <a:gd name="T14" fmla="*/ 35 w 255"/>
                <a:gd name="T15" fmla="*/ 215 h 255"/>
                <a:gd name="T16" fmla="*/ 58 w 255"/>
                <a:gd name="T17" fmla="*/ 234 h 255"/>
                <a:gd name="T18" fmla="*/ 86 w 255"/>
                <a:gd name="T19" fmla="*/ 216 h 255"/>
                <a:gd name="T20" fmla="*/ 110 w 255"/>
                <a:gd name="T21" fmla="*/ 223 h 255"/>
                <a:gd name="T22" fmla="*/ 123 w 255"/>
                <a:gd name="T23" fmla="*/ 255 h 255"/>
                <a:gd name="T24" fmla="*/ 154 w 255"/>
                <a:gd name="T25" fmla="*/ 252 h 255"/>
                <a:gd name="T26" fmla="*/ 161 w 255"/>
                <a:gd name="T27" fmla="*/ 219 h 255"/>
                <a:gd name="T28" fmla="*/ 183 w 255"/>
                <a:gd name="T29" fmla="*/ 207 h 255"/>
                <a:gd name="T30" fmla="*/ 215 w 255"/>
                <a:gd name="T31" fmla="*/ 220 h 255"/>
                <a:gd name="T32" fmla="*/ 234 w 255"/>
                <a:gd name="T33" fmla="*/ 196 h 255"/>
                <a:gd name="T34" fmla="*/ 216 w 255"/>
                <a:gd name="T35" fmla="*/ 167 h 255"/>
                <a:gd name="T36" fmla="*/ 223 w 255"/>
                <a:gd name="T37" fmla="*/ 144 h 255"/>
                <a:gd name="T38" fmla="*/ 255 w 255"/>
                <a:gd name="T39" fmla="*/ 131 h 255"/>
                <a:gd name="T40" fmla="*/ 252 w 255"/>
                <a:gd name="T41" fmla="*/ 101 h 255"/>
                <a:gd name="T42" fmla="*/ 218 w 255"/>
                <a:gd name="T43" fmla="*/ 93 h 255"/>
                <a:gd name="T44" fmla="*/ 207 w 255"/>
                <a:gd name="T45" fmla="*/ 72 h 255"/>
                <a:gd name="T46" fmla="*/ 220 w 255"/>
                <a:gd name="T47" fmla="*/ 40 h 255"/>
                <a:gd name="T48" fmla="*/ 197 w 255"/>
                <a:gd name="T49" fmla="*/ 21 h 255"/>
                <a:gd name="T50" fmla="*/ 168 w 255"/>
                <a:gd name="T51" fmla="*/ 39 h 255"/>
                <a:gd name="T52" fmla="*/ 144 w 255"/>
                <a:gd name="T53" fmla="*/ 32 h 255"/>
                <a:gd name="T54" fmla="*/ 131 w 255"/>
                <a:gd name="T55" fmla="*/ 0 h 255"/>
                <a:gd name="T56" fmla="*/ 101 w 255"/>
                <a:gd name="T57" fmla="*/ 3 h 255"/>
                <a:gd name="T58" fmla="*/ 94 w 255"/>
                <a:gd name="T59" fmla="*/ 37 h 255"/>
                <a:gd name="T60" fmla="*/ 71 w 255"/>
                <a:gd name="T61" fmla="*/ 48 h 255"/>
                <a:gd name="T62" fmla="*/ 40 w 255"/>
                <a:gd name="T63" fmla="*/ 35 h 255"/>
                <a:gd name="T64" fmla="*/ 20 w 255"/>
                <a:gd name="T65" fmla="*/ 59 h 255"/>
                <a:gd name="T66" fmla="*/ 174 w 255"/>
                <a:gd name="T67" fmla="*/ 116 h 255"/>
                <a:gd name="T68" fmla="*/ 175 w 255"/>
                <a:gd name="T69" fmla="*/ 128 h 255"/>
                <a:gd name="T70" fmla="*/ 139 w 255"/>
                <a:gd name="T71" fmla="*/ 174 h 255"/>
                <a:gd name="T72" fmla="*/ 103 w 255"/>
                <a:gd name="T73" fmla="*/ 169 h 255"/>
                <a:gd name="T74" fmla="*/ 81 w 255"/>
                <a:gd name="T75" fmla="*/ 139 h 255"/>
                <a:gd name="T76" fmla="*/ 79 w 255"/>
                <a:gd name="T77" fmla="*/ 128 h 255"/>
                <a:gd name="T78" fmla="*/ 116 w 255"/>
                <a:gd name="T79" fmla="*/ 81 h 255"/>
                <a:gd name="T80" fmla="*/ 174 w 255"/>
                <a:gd name="T81" fmla="*/ 1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5" h="255">
                  <a:moveTo>
                    <a:pt x="20" y="59"/>
                  </a:moveTo>
                  <a:cubicBezTo>
                    <a:pt x="39" y="87"/>
                    <a:pt x="39" y="87"/>
                    <a:pt x="39" y="87"/>
                  </a:cubicBezTo>
                  <a:cubicBezTo>
                    <a:pt x="35" y="95"/>
                    <a:pt x="33" y="103"/>
                    <a:pt x="31" y="11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9" y="169"/>
                    <a:pt x="43" y="177"/>
                    <a:pt x="48" y="183"/>
                  </a:cubicBezTo>
                  <a:cubicBezTo>
                    <a:pt x="35" y="215"/>
                    <a:pt x="35" y="215"/>
                    <a:pt x="35" y="215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86" y="216"/>
                    <a:pt x="86" y="216"/>
                    <a:pt x="86" y="216"/>
                  </a:cubicBezTo>
                  <a:cubicBezTo>
                    <a:pt x="94" y="219"/>
                    <a:pt x="102" y="222"/>
                    <a:pt x="110" y="223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9" y="216"/>
                    <a:pt x="177" y="212"/>
                    <a:pt x="183" y="207"/>
                  </a:cubicBezTo>
                  <a:cubicBezTo>
                    <a:pt x="215" y="220"/>
                    <a:pt x="215" y="220"/>
                    <a:pt x="215" y="220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9" y="160"/>
                    <a:pt x="221" y="152"/>
                    <a:pt x="223" y="144"/>
                  </a:cubicBezTo>
                  <a:cubicBezTo>
                    <a:pt x="255" y="131"/>
                    <a:pt x="255" y="131"/>
                    <a:pt x="255" y="131"/>
                  </a:cubicBezTo>
                  <a:cubicBezTo>
                    <a:pt x="252" y="101"/>
                    <a:pt x="252" y="101"/>
                    <a:pt x="252" y="101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5" y="86"/>
                    <a:pt x="211" y="78"/>
                    <a:pt x="207" y="72"/>
                  </a:cubicBezTo>
                  <a:cubicBezTo>
                    <a:pt x="220" y="40"/>
                    <a:pt x="220" y="40"/>
                    <a:pt x="220" y="40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0" y="36"/>
                    <a:pt x="152" y="33"/>
                    <a:pt x="144" y="32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85" y="40"/>
                    <a:pt x="78" y="43"/>
                    <a:pt x="71" y="48"/>
                  </a:cubicBezTo>
                  <a:cubicBezTo>
                    <a:pt x="40" y="35"/>
                    <a:pt x="40" y="35"/>
                    <a:pt x="40" y="35"/>
                  </a:cubicBezTo>
                  <a:lnTo>
                    <a:pt x="20" y="59"/>
                  </a:lnTo>
                  <a:close/>
                  <a:moveTo>
                    <a:pt x="174" y="116"/>
                  </a:moveTo>
                  <a:cubicBezTo>
                    <a:pt x="174" y="120"/>
                    <a:pt x="175" y="124"/>
                    <a:pt x="175" y="128"/>
                  </a:cubicBezTo>
                  <a:cubicBezTo>
                    <a:pt x="175" y="150"/>
                    <a:pt x="160" y="169"/>
                    <a:pt x="139" y="174"/>
                  </a:cubicBezTo>
                  <a:cubicBezTo>
                    <a:pt x="126" y="177"/>
                    <a:pt x="114" y="175"/>
                    <a:pt x="103" y="169"/>
                  </a:cubicBezTo>
                  <a:cubicBezTo>
                    <a:pt x="92" y="162"/>
                    <a:pt x="84" y="152"/>
                    <a:pt x="81" y="139"/>
                  </a:cubicBezTo>
                  <a:cubicBezTo>
                    <a:pt x="80" y="135"/>
                    <a:pt x="79" y="131"/>
                    <a:pt x="79" y="128"/>
                  </a:cubicBezTo>
                  <a:cubicBezTo>
                    <a:pt x="79" y="106"/>
                    <a:pt x="94" y="87"/>
                    <a:pt x="116" y="81"/>
                  </a:cubicBezTo>
                  <a:cubicBezTo>
                    <a:pt x="141" y="75"/>
                    <a:pt x="167" y="90"/>
                    <a:pt x="174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B31E7DDA-AEFD-465B-9C39-C63D599FF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5468938"/>
              <a:ext cx="144463" cy="153987"/>
            </a:xfrm>
            <a:custGeom>
              <a:avLst/>
              <a:gdLst>
                <a:gd name="T0" fmla="*/ 64 w 65"/>
                <a:gd name="T1" fmla="*/ 28 h 69"/>
                <a:gd name="T2" fmla="*/ 65 w 65"/>
                <a:gd name="T3" fmla="*/ 36 h 69"/>
                <a:gd name="T4" fmla="*/ 40 w 65"/>
                <a:gd name="T5" fmla="*/ 67 h 69"/>
                <a:gd name="T6" fmla="*/ 15 w 65"/>
                <a:gd name="T7" fmla="*/ 64 h 69"/>
                <a:gd name="T8" fmla="*/ 1 w 65"/>
                <a:gd name="T9" fmla="*/ 44 h 69"/>
                <a:gd name="T10" fmla="*/ 0 w 65"/>
                <a:gd name="T11" fmla="*/ 36 h 69"/>
                <a:gd name="T12" fmla="*/ 24 w 65"/>
                <a:gd name="T13" fmla="*/ 4 h 69"/>
                <a:gd name="T14" fmla="*/ 64 w 65"/>
                <a:gd name="T15" fmla="*/ 2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9">
                  <a:moveTo>
                    <a:pt x="64" y="28"/>
                  </a:moveTo>
                  <a:cubicBezTo>
                    <a:pt x="64" y="30"/>
                    <a:pt x="65" y="33"/>
                    <a:pt x="65" y="36"/>
                  </a:cubicBezTo>
                  <a:cubicBezTo>
                    <a:pt x="65" y="51"/>
                    <a:pt x="55" y="64"/>
                    <a:pt x="40" y="67"/>
                  </a:cubicBezTo>
                  <a:cubicBezTo>
                    <a:pt x="32" y="69"/>
                    <a:pt x="23" y="68"/>
                    <a:pt x="15" y="64"/>
                  </a:cubicBezTo>
                  <a:cubicBezTo>
                    <a:pt x="8" y="59"/>
                    <a:pt x="3" y="52"/>
                    <a:pt x="1" y="44"/>
                  </a:cubicBezTo>
                  <a:cubicBezTo>
                    <a:pt x="0" y="41"/>
                    <a:pt x="0" y="38"/>
                    <a:pt x="0" y="36"/>
                  </a:cubicBezTo>
                  <a:cubicBezTo>
                    <a:pt x="0" y="21"/>
                    <a:pt x="10" y="8"/>
                    <a:pt x="24" y="4"/>
                  </a:cubicBezTo>
                  <a:cubicBezTo>
                    <a:pt x="42" y="0"/>
                    <a:pt x="59" y="10"/>
                    <a:pt x="64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11D3D74-7DD9-4719-9704-325B276A6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30499" y="3439178"/>
            <a:ext cx="831759" cy="833269"/>
            <a:chOff x="5672138" y="3679825"/>
            <a:chExt cx="874713" cy="876300"/>
          </a:xfrm>
          <a:solidFill>
            <a:srgbClr val="DADFE1"/>
          </a:solidFill>
          <a:effectLst/>
        </p:grpSpPr>
        <p:sp>
          <p:nvSpPr>
            <p:cNvPr id="57" name="Freeform 28">
              <a:extLst>
                <a:ext uri="{FF2B5EF4-FFF2-40B4-BE49-F238E27FC236}">
                  <a16:creationId xmlns:a16="http://schemas.microsoft.com/office/drawing/2014/main" id="{FA3150C9-8A85-44E0-BE29-CF11EEEB75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72138" y="3679825"/>
              <a:ext cx="874713" cy="876300"/>
            </a:xfrm>
            <a:custGeom>
              <a:avLst/>
              <a:gdLst>
                <a:gd name="T0" fmla="*/ 382 w 391"/>
                <a:gd name="T1" fmla="*/ 265 h 391"/>
                <a:gd name="T2" fmla="*/ 391 w 391"/>
                <a:gd name="T3" fmla="*/ 229 h 391"/>
                <a:gd name="T4" fmla="*/ 349 w 391"/>
                <a:gd name="T5" fmla="*/ 204 h 391"/>
                <a:gd name="T6" fmla="*/ 342 w 391"/>
                <a:gd name="T7" fmla="*/ 148 h 391"/>
                <a:gd name="T8" fmla="*/ 376 w 391"/>
                <a:gd name="T9" fmla="*/ 113 h 391"/>
                <a:gd name="T10" fmla="*/ 357 w 391"/>
                <a:gd name="T11" fmla="*/ 81 h 391"/>
                <a:gd name="T12" fmla="*/ 310 w 391"/>
                <a:gd name="T13" fmla="*/ 93 h 391"/>
                <a:gd name="T14" fmla="*/ 266 w 391"/>
                <a:gd name="T15" fmla="*/ 59 h 391"/>
                <a:gd name="T16" fmla="*/ 265 w 391"/>
                <a:gd name="T17" fmla="*/ 10 h 391"/>
                <a:gd name="T18" fmla="*/ 229 w 391"/>
                <a:gd name="T19" fmla="*/ 0 h 391"/>
                <a:gd name="T20" fmla="*/ 204 w 391"/>
                <a:gd name="T21" fmla="*/ 42 h 391"/>
                <a:gd name="T22" fmla="*/ 148 w 391"/>
                <a:gd name="T23" fmla="*/ 50 h 391"/>
                <a:gd name="T24" fmla="*/ 113 w 391"/>
                <a:gd name="T25" fmla="*/ 15 h 391"/>
                <a:gd name="T26" fmla="*/ 81 w 391"/>
                <a:gd name="T27" fmla="*/ 34 h 391"/>
                <a:gd name="T28" fmla="*/ 93 w 391"/>
                <a:gd name="T29" fmla="*/ 82 h 391"/>
                <a:gd name="T30" fmla="*/ 59 w 391"/>
                <a:gd name="T31" fmla="*/ 126 h 391"/>
                <a:gd name="T32" fmla="*/ 10 w 391"/>
                <a:gd name="T33" fmla="*/ 127 h 391"/>
                <a:gd name="T34" fmla="*/ 0 w 391"/>
                <a:gd name="T35" fmla="*/ 163 h 391"/>
                <a:gd name="T36" fmla="*/ 43 w 391"/>
                <a:gd name="T37" fmla="*/ 188 h 391"/>
                <a:gd name="T38" fmla="*/ 50 w 391"/>
                <a:gd name="T39" fmla="*/ 243 h 391"/>
                <a:gd name="T40" fmla="*/ 16 w 391"/>
                <a:gd name="T41" fmla="*/ 278 h 391"/>
                <a:gd name="T42" fmla="*/ 34 w 391"/>
                <a:gd name="T43" fmla="*/ 311 h 391"/>
                <a:gd name="T44" fmla="*/ 82 w 391"/>
                <a:gd name="T45" fmla="*/ 298 h 391"/>
                <a:gd name="T46" fmla="*/ 126 w 391"/>
                <a:gd name="T47" fmla="*/ 333 h 391"/>
                <a:gd name="T48" fmla="*/ 127 w 391"/>
                <a:gd name="T49" fmla="*/ 381 h 391"/>
                <a:gd name="T50" fmla="*/ 163 w 391"/>
                <a:gd name="T51" fmla="*/ 391 h 391"/>
                <a:gd name="T52" fmla="*/ 188 w 391"/>
                <a:gd name="T53" fmla="*/ 349 h 391"/>
                <a:gd name="T54" fmla="*/ 243 w 391"/>
                <a:gd name="T55" fmla="*/ 342 h 391"/>
                <a:gd name="T56" fmla="*/ 278 w 391"/>
                <a:gd name="T57" fmla="*/ 376 h 391"/>
                <a:gd name="T58" fmla="*/ 311 w 391"/>
                <a:gd name="T59" fmla="*/ 357 h 391"/>
                <a:gd name="T60" fmla="*/ 299 w 391"/>
                <a:gd name="T61" fmla="*/ 310 h 391"/>
                <a:gd name="T62" fmla="*/ 333 w 391"/>
                <a:gd name="T63" fmla="*/ 265 h 391"/>
                <a:gd name="T64" fmla="*/ 382 w 391"/>
                <a:gd name="T65" fmla="*/ 265 h 391"/>
                <a:gd name="T66" fmla="*/ 187 w 391"/>
                <a:gd name="T67" fmla="*/ 303 h 391"/>
                <a:gd name="T68" fmla="*/ 89 w 391"/>
                <a:gd name="T69" fmla="*/ 187 h 391"/>
                <a:gd name="T70" fmla="*/ 205 w 391"/>
                <a:gd name="T71" fmla="*/ 88 h 391"/>
                <a:gd name="T72" fmla="*/ 303 w 391"/>
                <a:gd name="T73" fmla="*/ 204 h 391"/>
                <a:gd name="T74" fmla="*/ 187 w 391"/>
                <a:gd name="T75" fmla="*/ 303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1" h="391">
                  <a:moveTo>
                    <a:pt x="382" y="265"/>
                  </a:moveTo>
                  <a:cubicBezTo>
                    <a:pt x="391" y="229"/>
                    <a:pt x="391" y="229"/>
                    <a:pt x="391" y="229"/>
                  </a:cubicBezTo>
                  <a:cubicBezTo>
                    <a:pt x="349" y="204"/>
                    <a:pt x="349" y="204"/>
                    <a:pt x="349" y="204"/>
                  </a:cubicBezTo>
                  <a:cubicBezTo>
                    <a:pt x="350" y="184"/>
                    <a:pt x="348" y="166"/>
                    <a:pt x="342" y="148"/>
                  </a:cubicBezTo>
                  <a:cubicBezTo>
                    <a:pt x="376" y="113"/>
                    <a:pt x="376" y="113"/>
                    <a:pt x="376" y="113"/>
                  </a:cubicBezTo>
                  <a:cubicBezTo>
                    <a:pt x="357" y="81"/>
                    <a:pt x="357" y="81"/>
                    <a:pt x="357" y="81"/>
                  </a:cubicBezTo>
                  <a:cubicBezTo>
                    <a:pt x="310" y="93"/>
                    <a:pt x="310" y="93"/>
                    <a:pt x="310" y="93"/>
                  </a:cubicBezTo>
                  <a:cubicBezTo>
                    <a:pt x="297" y="79"/>
                    <a:pt x="282" y="67"/>
                    <a:pt x="266" y="59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04" y="42"/>
                    <a:pt x="204" y="42"/>
                    <a:pt x="204" y="42"/>
                  </a:cubicBezTo>
                  <a:cubicBezTo>
                    <a:pt x="185" y="41"/>
                    <a:pt x="166" y="44"/>
                    <a:pt x="148" y="50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81" y="34"/>
                    <a:pt x="81" y="34"/>
                    <a:pt x="81" y="34"/>
                  </a:cubicBezTo>
                  <a:cubicBezTo>
                    <a:pt x="93" y="82"/>
                    <a:pt x="93" y="82"/>
                    <a:pt x="93" y="82"/>
                  </a:cubicBezTo>
                  <a:cubicBezTo>
                    <a:pt x="79" y="94"/>
                    <a:pt x="68" y="109"/>
                    <a:pt x="59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207"/>
                    <a:pt x="44" y="226"/>
                    <a:pt x="50" y="243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34" y="311"/>
                    <a:pt x="34" y="311"/>
                    <a:pt x="34" y="311"/>
                  </a:cubicBezTo>
                  <a:cubicBezTo>
                    <a:pt x="82" y="298"/>
                    <a:pt x="82" y="298"/>
                    <a:pt x="82" y="298"/>
                  </a:cubicBezTo>
                  <a:cubicBezTo>
                    <a:pt x="94" y="312"/>
                    <a:pt x="110" y="324"/>
                    <a:pt x="126" y="333"/>
                  </a:cubicBezTo>
                  <a:cubicBezTo>
                    <a:pt x="127" y="381"/>
                    <a:pt x="127" y="381"/>
                    <a:pt x="127" y="381"/>
                  </a:cubicBezTo>
                  <a:cubicBezTo>
                    <a:pt x="163" y="391"/>
                    <a:pt x="163" y="391"/>
                    <a:pt x="163" y="391"/>
                  </a:cubicBezTo>
                  <a:cubicBezTo>
                    <a:pt x="188" y="349"/>
                    <a:pt x="188" y="349"/>
                    <a:pt x="188" y="349"/>
                  </a:cubicBezTo>
                  <a:cubicBezTo>
                    <a:pt x="207" y="350"/>
                    <a:pt x="226" y="347"/>
                    <a:pt x="243" y="342"/>
                  </a:cubicBezTo>
                  <a:cubicBezTo>
                    <a:pt x="278" y="376"/>
                    <a:pt x="278" y="376"/>
                    <a:pt x="278" y="376"/>
                  </a:cubicBezTo>
                  <a:cubicBezTo>
                    <a:pt x="311" y="357"/>
                    <a:pt x="311" y="357"/>
                    <a:pt x="311" y="357"/>
                  </a:cubicBezTo>
                  <a:cubicBezTo>
                    <a:pt x="299" y="310"/>
                    <a:pt x="299" y="310"/>
                    <a:pt x="299" y="310"/>
                  </a:cubicBezTo>
                  <a:cubicBezTo>
                    <a:pt x="312" y="297"/>
                    <a:pt x="324" y="282"/>
                    <a:pt x="333" y="265"/>
                  </a:cubicBezTo>
                  <a:lnTo>
                    <a:pt x="382" y="265"/>
                  </a:lnTo>
                  <a:close/>
                  <a:moveTo>
                    <a:pt x="187" y="303"/>
                  </a:moveTo>
                  <a:cubicBezTo>
                    <a:pt x="128" y="298"/>
                    <a:pt x="84" y="246"/>
                    <a:pt x="89" y="187"/>
                  </a:cubicBezTo>
                  <a:cubicBezTo>
                    <a:pt x="94" y="128"/>
                    <a:pt x="145" y="84"/>
                    <a:pt x="205" y="88"/>
                  </a:cubicBezTo>
                  <a:cubicBezTo>
                    <a:pt x="264" y="93"/>
                    <a:pt x="308" y="145"/>
                    <a:pt x="303" y="204"/>
                  </a:cubicBezTo>
                  <a:cubicBezTo>
                    <a:pt x="298" y="264"/>
                    <a:pt x="247" y="308"/>
                    <a:pt x="187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58" name="Freeform 29">
              <a:extLst>
                <a:ext uri="{FF2B5EF4-FFF2-40B4-BE49-F238E27FC236}">
                  <a16:creationId xmlns:a16="http://schemas.microsoft.com/office/drawing/2014/main" id="{27D048B9-2970-43E9-86B8-3446FD24DC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8525" y="3984625"/>
              <a:ext cx="265113" cy="263525"/>
            </a:xfrm>
            <a:custGeom>
              <a:avLst/>
              <a:gdLst>
                <a:gd name="T0" fmla="*/ 59 w 118"/>
                <a:gd name="T1" fmla="*/ 118 h 118"/>
                <a:gd name="T2" fmla="*/ 118 w 118"/>
                <a:gd name="T3" fmla="*/ 59 h 118"/>
                <a:gd name="T4" fmla="*/ 59 w 118"/>
                <a:gd name="T5" fmla="*/ 0 h 118"/>
                <a:gd name="T6" fmla="*/ 0 w 118"/>
                <a:gd name="T7" fmla="*/ 59 h 118"/>
                <a:gd name="T8" fmla="*/ 59 w 118"/>
                <a:gd name="T9" fmla="*/ 118 h 118"/>
                <a:gd name="T10" fmla="*/ 59 w 118"/>
                <a:gd name="T11" fmla="*/ 84 h 118"/>
                <a:gd name="T12" fmla="*/ 35 w 118"/>
                <a:gd name="T13" fmla="*/ 59 h 118"/>
                <a:gd name="T14" fmla="*/ 59 w 118"/>
                <a:gd name="T15" fmla="*/ 34 h 118"/>
                <a:gd name="T16" fmla="*/ 84 w 118"/>
                <a:gd name="T17" fmla="*/ 59 h 118"/>
                <a:gd name="T18" fmla="*/ 59 w 118"/>
                <a:gd name="T19" fmla="*/ 8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" h="118">
                  <a:moveTo>
                    <a:pt x="59" y="118"/>
                  </a:moveTo>
                  <a:cubicBezTo>
                    <a:pt x="92" y="118"/>
                    <a:pt x="118" y="92"/>
                    <a:pt x="118" y="59"/>
                  </a:cubicBezTo>
                  <a:cubicBezTo>
                    <a:pt x="118" y="27"/>
                    <a:pt x="92" y="0"/>
                    <a:pt x="59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92"/>
                    <a:pt x="27" y="118"/>
                    <a:pt x="59" y="118"/>
                  </a:cubicBezTo>
                  <a:close/>
                  <a:moveTo>
                    <a:pt x="59" y="84"/>
                  </a:moveTo>
                  <a:cubicBezTo>
                    <a:pt x="46" y="84"/>
                    <a:pt x="35" y="73"/>
                    <a:pt x="35" y="59"/>
                  </a:cubicBezTo>
                  <a:cubicBezTo>
                    <a:pt x="35" y="46"/>
                    <a:pt x="46" y="34"/>
                    <a:pt x="59" y="34"/>
                  </a:cubicBezTo>
                  <a:cubicBezTo>
                    <a:pt x="73" y="34"/>
                    <a:pt x="84" y="46"/>
                    <a:pt x="84" y="59"/>
                  </a:cubicBezTo>
                  <a:cubicBezTo>
                    <a:pt x="84" y="73"/>
                    <a:pt x="73" y="84"/>
                    <a:pt x="5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8A3DE7-36D7-4A83-A7B3-D18BFD861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511301" y="3030090"/>
            <a:ext cx="741186" cy="741186"/>
            <a:chOff x="6388100" y="3249613"/>
            <a:chExt cx="779463" cy="779462"/>
          </a:xfrm>
          <a:solidFill>
            <a:srgbClr val="DADFE1"/>
          </a:solidFill>
          <a:effectLst/>
        </p:grpSpPr>
        <p:sp>
          <p:nvSpPr>
            <p:cNvPr id="60" name="Freeform 30">
              <a:extLst>
                <a:ext uri="{FF2B5EF4-FFF2-40B4-BE49-F238E27FC236}">
                  <a16:creationId xmlns:a16="http://schemas.microsoft.com/office/drawing/2014/main" id="{2527C5EB-2C70-488D-8C1F-9C30C71158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88100" y="3249613"/>
              <a:ext cx="779463" cy="779462"/>
            </a:xfrm>
            <a:custGeom>
              <a:avLst/>
              <a:gdLst>
                <a:gd name="T0" fmla="*/ 337 w 348"/>
                <a:gd name="T1" fmla="*/ 251 h 348"/>
                <a:gd name="T2" fmla="*/ 348 w 348"/>
                <a:gd name="T3" fmla="*/ 219 h 348"/>
                <a:gd name="T4" fmla="*/ 312 w 348"/>
                <a:gd name="T5" fmla="*/ 193 h 348"/>
                <a:gd name="T6" fmla="*/ 310 w 348"/>
                <a:gd name="T7" fmla="*/ 142 h 348"/>
                <a:gd name="T8" fmla="*/ 343 w 348"/>
                <a:gd name="T9" fmla="*/ 113 h 348"/>
                <a:gd name="T10" fmla="*/ 329 w 348"/>
                <a:gd name="T11" fmla="*/ 83 h 348"/>
                <a:gd name="T12" fmla="*/ 285 w 348"/>
                <a:gd name="T13" fmla="*/ 90 h 348"/>
                <a:gd name="T14" fmla="*/ 248 w 348"/>
                <a:gd name="T15" fmla="*/ 56 h 348"/>
                <a:gd name="T16" fmla="*/ 251 w 348"/>
                <a:gd name="T17" fmla="*/ 12 h 348"/>
                <a:gd name="T18" fmla="*/ 219 w 348"/>
                <a:gd name="T19" fmla="*/ 0 h 348"/>
                <a:gd name="T20" fmla="*/ 193 w 348"/>
                <a:gd name="T21" fmla="*/ 37 h 348"/>
                <a:gd name="T22" fmla="*/ 142 w 348"/>
                <a:gd name="T23" fmla="*/ 39 h 348"/>
                <a:gd name="T24" fmla="*/ 113 w 348"/>
                <a:gd name="T25" fmla="*/ 6 h 348"/>
                <a:gd name="T26" fmla="*/ 83 w 348"/>
                <a:gd name="T27" fmla="*/ 20 h 348"/>
                <a:gd name="T28" fmla="*/ 90 w 348"/>
                <a:gd name="T29" fmla="*/ 64 h 348"/>
                <a:gd name="T30" fmla="*/ 56 w 348"/>
                <a:gd name="T31" fmla="*/ 101 h 348"/>
                <a:gd name="T32" fmla="*/ 12 w 348"/>
                <a:gd name="T33" fmla="*/ 98 h 348"/>
                <a:gd name="T34" fmla="*/ 0 w 348"/>
                <a:gd name="T35" fmla="*/ 130 h 348"/>
                <a:gd name="T36" fmla="*/ 37 w 348"/>
                <a:gd name="T37" fmla="*/ 156 h 348"/>
                <a:gd name="T38" fmla="*/ 39 w 348"/>
                <a:gd name="T39" fmla="*/ 207 h 348"/>
                <a:gd name="T40" fmla="*/ 6 w 348"/>
                <a:gd name="T41" fmla="*/ 236 h 348"/>
                <a:gd name="T42" fmla="*/ 20 w 348"/>
                <a:gd name="T43" fmla="*/ 266 h 348"/>
                <a:gd name="T44" fmla="*/ 64 w 348"/>
                <a:gd name="T45" fmla="*/ 259 h 348"/>
                <a:gd name="T46" fmla="*/ 102 w 348"/>
                <a:gd name="T47" fmla="*/ 293 h 348"/>
                <a:gd name="T48" fmla="*/ 99 w 348"/>
                <a:gd name="T49" fmla="*/ 337 h 348"/>
                <a:gd name="T50" fmla="*/ 130 w 348"/>
                <a:gd name="T51" fmla="*/ 348 h 348"/>
                <a:gd name="T52" fmla="*/ 156 w 348"/>
                <a:gd name="T53" fmla="*/ 312 h 348"/>
                <a:gd name="T54" fmla="*/ 206 w 348"/>
                <a:gd name="T55" fmla="*/ 310 h 348"/>
                <a:gd name="T56" fmla="*/ 236 w 348"/>
                <a:gd name="T57" fmla="*/ 343 h 348"/>
                <a:gd name="T58" fmla="*/ 266 w 348"/>
                <a:gd name="T59" fmla="*/ 329 h 348"/>
                <a:gd name="T60" fmla="*/ 259 w 348"/>
                <a:gd name="T61" fmla="*/ 285 h 348"/>
                <a:gd name="T62" fmla="*/ 293 w 348"/>
                <a:gd name="T63" fmla="*/ 248 h 348"/>
                <a:gd name="T64" fmla="*/ 337 w 348"/>
                <a:gd name="T65" fmla="*/ 251 h 348"/>
                <a:gd name="T66" fmla="*/ 159 w 348"/>
                <a:gd name="T67" fmla="*/ 271 h 348"/>
                <a:gd name="T68" fmla="*/ 78 w 348"/>
                <a:gd name="T69" fmla="*/ 159 h 348"/>
                <a:gd name="T70" fmla="*/ 190 w 348"/>
                <a:gd name="T71" fmla="*/ 78 h 348"/>
                <a:gd name="T72" fmla="*/ 271 w 348"/>
                <a:gd name="T73" fmla="*/ 190 h 348"/>
                <a:gd name="T74" fmla="*/ 159 w 348"/>
                <a:gd name="T75" fmla="*/ 271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8" h="348">
                  <a:moveTo>
                    <a:pt x="337" y="251"/>
                  </a:moveTo>
                  <a:cubicBezTo>
                    <a:pt x="348" y="219"/>
                    <a:pt x="348" y="219"/>
                    <a:pt x="348" y="219"/>
                  </a:cubicBezTo>
                  <a:cubicBezTo>
                    <a:pt x="312" y="193"/>
                    <a:pt x="312" y="193"/>
                    <a:pt x="312" y="193"/>
                  </a:cubicBezTo>
                  <a:cubicBezTo>
                    <a:pt x="315" y="176"/>
                    <a:pt x="314" y="159"/>
                    <a:pt x="310" y="142"/>
                  </a:cubicBezTo>
                  <a:cubicBezTo>
                    <a:pt x="343" y="113"/>
                    <a:pt x="343" y="113"/>
                    <a:pt x="343" y="113"/>
                  </a:cubicBezTo>
                  <a:cubicBezTo>
                    <a:pt x="329" y="83"/>
                    <a:pt x="329" y="83"/>
                    <a:pt x="329" y="83"/>
                  </a:cubicBezTo>
                  <a:cubicBezTo>
                    <a:pt x="285" y="90"/>
                    <a:pt x="285" y="90"/>
                    <a:pt x="285" y="90"/>
                  </a:cubicBezTo>
                  <a:cubicBezTo>
                    <a:pt x="275" y="77"/>
                    <a:pt x="262" y="65"/>
                    <a:pt x="248" y="56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93" y="37"/>
                    <a:pt x="193" y="37"/>
                    <a:pt x="193" y="37"/>
                  </a:cubicBezTo>
                  <a:cubicBezTo>
                    <a:pt x="176" y="34"/>
                    <a:pt x="159" y="35"/>
                    <a:pt x="142" y="39"/>
                  </a:cubicBezTo>
                  <a:cubicBezTo>
                    <a:pt x="113" y="6"/>
                    <a:pt x="113" y="6"/>
                    <a:pt x="113" y="6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77" y="74"/>
                    <a:pt x="65" y="87"/>
                    <a:pt x="56" y="10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4" y="173"/>
                    <a:pt x="35" y="190"/>
                    <a:pt x="39" y="207"/>
                  </a:cubicBezTo>
                  <a:cubicBezTo>
                    <a:pt x="6" y="236"/>
                    <a:pt x="6" y="236"/>
                    <a:pt x="6" y="236"/>
                  </a:cubicBezTo>
                  <a:cubicBezTo>
                    <a:pt x="20" y="266"/>
                    <a:pt x="20" y="266"/>
                    <a:pt x="20" y="266"/>
                  </a:cubicBezTo>
                  <a:cubicBezTo>
                    <a:pt x="64" y="259"/>
                    <a:pt x="64" y="259"/>
                    <a:pt x="64" y="259"/>
                  </a:cubicBezTo>
                  <a:cubicBezTo>
                    <a:pt x="74" y="272"/>
                    <a:pt x="87" y="284"/>
                    <a:pt x="102" y="293"/>
                  </a:cubicBezTo>
                  <a:cubicBezTo>
                    <a:pt x="99" y="337"/>
                    <a:pt x="99" y="337"/>
                    <a:pt x="99" y="337"/>
                  </a:cubicBezTo>
                  <a:cubicBezTo>
                    <a:pt x="130" y="348"/>
                    <a:pt x="130" y="348"/>
                    <a:pt x="130" y="348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73" y="315"/>
                    <a:pt x="190" y="314"/>
                    <a:pt x="206" y="310"/>
                  </a:cubicBezTo>
                  <a:cubicBezTo>
                    <a:pt x="236" y="343"/>
                    <a:pt x="236" y="343"/>
                    <a:pt x="236" y="343"/>
                  </a:cubicBezTo>
                  <a:cubicBezTo>
                    <a:pt x="266" y="329"/>
                    <a:pt x="266" y="329"/>
                    <a:pt x="266" y="329"/>
                  </a:cubicBezTo>
                  <a:cubicBezTo>
                    <a:pt x="259" y="285"/>
                    <a:pt x="259" y="285"/>
                    <a:pt x="259" y="285"/>
                  </a:cubicBezTo>
                  <a:cubicBezTo>
                    <a:pt x="272" y="275"/>
                    <a:pt x="284" y="262"/>
                    <a:pt x="293" y="248"/>
                  </a:cubicBezTo>
                  <a:lnTo>
                    <a:pt x="337" y="251"/>
                  </a:lnTo>
                  <a:close/>
                  <a:moveTo>
                    <a:pt x="159" y="271"/>
                  </a:moveTo>
                  <a:cubicBezTo>
                    <a:pt x="106" y="262"/>
                    <a:pt x="70" y="212"/>
                    <a:pt x="78" y="159"/>
                  </a:cubicBezTo>
                  <a:cubicBezTo>
                    <a:pt x="87" y="106"/>
                    <a:pt x="137" y="70"/>
                    <a:pt x="190" y="78"/>
                  </a:cubicBezTo>
                  <a:cubicBezTo>
                    <a:pt x="243" y="87"/>
                    <a:pt x="279" y="137"/>
                    <a:pt x="271" y="190"/>
                  </a:cubicBezTo>
                  <a:cubicBezTo>
                    <a:pt x="262" y="243"/>
                    <a:pt x="212" y="279"/>
                    <a:pt x="159" y="2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Freeform 31">
              <a:extLst>
                <a:ext uri="{FF2B5EF4-FFF2-40B4-BE49-F238E27FC236}">
                  <a16:creationId xmlns:a16="http://schemas.microsoft.com/office/drawing/2014/main" id="{25D13600-7C63-4E00-BE64-78E3EC6761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4800" y="3514725"/>
              <a:ext cx="250825" cy="250825"/>
            </a:xfrm>
            <a:custGeom>
              <a:avLst/>
              <a:gdLst>
                <a:gd name="T0" fmla="*/ 51 w 112"/>
                <a:gd name="T1" fmla="*/ 109 h 112"/>
                <a:gd name="T2" fmla="*/ 109 w 112"/>
                <a:gd name="T3" fmla="*/ 60 h 112"/>
                <a:gd name="T4" fmla="*/ 60 w 112"/>
                <a:gd name="T5" fmla="*/ 3 h 112"/>
                <a:gd name="T6" fmla="*/ 2 w 112"/>
                <a:gd name="T7" fmla="*/ 52 h 112"/>
                <a:gd name="T8" fmla="*/ 51 w 112"/>
                <a:gd name="T9" fmla="*/ 109 h 112"/>
                <a:gd name="T10" fmla="*/ 54 w 112"/>
                <a:gd name="T11" fmla="*/ 78 h 112"/>
                <a:gd name="T12" fmla="*/ 34 w 112"/>
                <a:gd name="T13" fmla="*/ 54 h 112"/>
                <a:gd name="T14" fmla="*/ 58 w 112"/>
                <a:gd name="T15" fmla="*/ 34 h 112"/>
                <a:gd name="T16" fmla="*/ 78 w 112"/>
                <a:gd name="T17" fmla="*/ 58 h 112"/>
                <a:gd name="T18" fmla="*/ 54 w 112"/>
                <a:gd name="T19" fmla="*/ 7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51" y="109"/>
                  </a:moveTo>
                  <a:cubicBezTo>
                    <a:pt x="81" y="112"/>
                    <a:pt x="107" y="90"/>
                    <a:pt x="109" y="60"/>
                  </a:cubicBezTo>
                  <a:cubicBezTo>
                    <a:pt x="112" y="31"/>
                    <a:pt x="90" y="5"/>
                    <a:pt x="60" y="3"/>
                  </a:cubicBezTo>
                  <a:cubicBezTo>
                    <a:pt x="31" y="0"/>
                    <a:pt x="5" y="22"/>
                    <a:pt x="2" y="52"/>
                  </a:cubicBezTo>
                  <a:cubicBezTo>
                    <a:pt x="0" y="81"/>
                    <a:pt x="22" y="107"/>
                    <a:pt x="51" y="109"/>
                  </a:cubicBezTo>
                  <a:close/>
                  <a:moveTo>
                    <a:pt x="54" y="78"/>
                  </a:moveTo>
                  <a:cubicBezTo>
                    <a:pt x="42" y="77"/>
                    <a:pt x="33" y="66"/>
                    <a:pt x="34" y="54"/>
                  </a:cubicBezTo>
                  <a:cubicBezTo>
                    <a:pt x="35" y="42"/>
                    <a:pt x="45" y="33"/>
                    <a:pt x="58" y="34"/>
                  </a:cubicBezTo>
                  <a:cubicBezTo>
                    <a:pt x="70" y="35"/>
                    <a:pt x="79" y="46"/>
                    <a:pt x="78" y="58"/>
                  </a:cubicBezTo>
                  <a:cubicBezTo>
                    <a:pt x="77" y="70"/>
                    <a:pt x="66" y="79"/>
                    <a:pt x="54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C8EE7DC-7AE4-47F2-9CBF-F66ABC8B5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53823" y="3796940"/>
            <a:ext cx="831759" cy="833269"/>
            <a:chOff x="4645025" y="4056063"/>
            <a:chExt cx="874713" cy="876300"/>
          </a:xfrm>
          <a:solidFill>
            <a:srgbClr val="DADFE1"/>
          </a:solidFill>
          <a:effectLst/>
        </p:grpSpPr>
        <p:sp>
          <p:nvSpPr>
            <p:cNvPr id="63" name="Freeform 32">
              <a:extLst>
                <a:ext uri="{FF2B5EF4-FFF2-40B4-BE49-F238E27FC236}">
                  <a16:creationId xmlns:a16="http://schemas.microsoft.com/office/drawing/2014/main" id="{4A914EDE-4DA5-4055-8DE4-9EE282124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45025" y="4056063"/>
              <a:ext cx="874713" cy="876300"/>
            </a:xfrm>
            <a:custGeom>
              <a:avLst/>
              <a:gdLst>
                <a:gd name="T0" fmla="*/ 381 w 391"/>
                <a:gd name="T1" fmla="*/ 264 h 391"/>
                <a:gd name="T2" fmla="*/ 391 w 391"/>
                <a:gd name="T3" fmla="*/ 228 h 391"/>
                <a:gd name="T4" fmla="*/ 348 w 391"/>
                <a:gd name="T5" fmla="*/ 203 h 391"/>
                <a:gd name="T6" fmla="*/ 341 w 391"/>
                <a:gd name="T7" fmla="*/ 147 h 391"/>
                <a:gd name="T8" fmla="*/ 375 w 391"/>
                <a:gd name="T9" fmla="*/ 112 h 391"/>
                <a:gd name="T10" fmla="*/ 357 w 391"/>
                <a:gd name="T11" fmla="*/ 80 h 391"/>
                <a:gd name="T12" fmla="*/ 309 w 391"/>
                <a:gd name="T13" fmla="*/ 92 h 391"/>
                <a:gd name="T14" fmla="*/ 265 w 391"/>
                <a:gd name="T15" fmla="*/ 58 h 391"/>
                <a:gd name="T16" fmla="*/ 264 w 391"/>
                <a:gd name="T17" fmla="*/ 9 h 391"/>
                <a:gd name="T18" fmla="*/ 228 w 391"/>
                <a:gd name="T19" fmla="*/ 0 h 391"/>
                <a:gd name="T20" fmla="*/ 203 w 391"/>
                <a:gd name="T21" fmla="*/ 42 h 391"/>
                <a:gd name="T22" fmla="*/ 148 w 391"/>
                <a:gd name="T23" fmla="*/ 49 h 391"/>
                <a:gd name="T24" fmla="*/ 112 w 391"/>
                <a:gd name="T25" fmla="*/ 15 h 391"/>
                <a:gd name="T26" fmla="*/ 80 w 391"/>
                <a:gd name="T27" fmla="*/ 33 h 391"/>
                <a:gd name="T28" fmla="*/ 92 w 391"/>
                <a:gd name="T29" fmla="*/ 81 h 391"/>
                <a:gd name="T30" fmla="*/ 58 w 391"/>
                <a:gd name="T31" fmla="*/ 125 h 391"/>
                <a:gd name="T32" fmla="*/ 9 w 391"/>
                <a:gd name="T33" fmla="*/ 126 h 391"/>
                <a:gd name="T34" fmla="*/ 0 w 391"/>
                <a:gd name="T35" fmla="*/ 162 h 391"/>
                <a:gd name="T36" fmla="*/ 42 w 391"/>
                <a:gd name="T37" fmla="*/ 187 h 391"/>
                <a:gd name="T38" fmla="*/ 49 w 391"/>
                <a:gd name="T39" fmla="*/ 243 h 391"/>
                <a:gd name="T40" fmla="*/ 15 w 391"/>
                <a:gd name="T41" fmla="*/ 278 h 391"/>
                <a:gd name="T42" fmla="*/ 34 w 391"/>
                <a:gd name="T43" fmla="*/ 310 h 391"/>
                <a:gd name="T44" fmla="*/ 81 w 391"/>
                <a:gd name="T45" fmla="*/ 298 h 391"/>
                <a:gd name="T46" fmla="*/ 126 w 391"/>
                <a:gd name="T47" fmla="*/ 332 h 391"/>
                <a:gd name="T48" fmla="*/ 126 w 391"/>
                <a:gd name="T49" fmla="*/ 381 h 391"/>
                <a:gd name="T50" fmla="*/ 162 w 391"/>
                <a:gd name="T51" fmla="*/ 391 h 391"/>
                <a:gd name="T52" fmla="*/ 187 w 391"/>
                <a:gd name="T53" fmla="*/ 348 h 391"/>
                <a:gd name="T54" fmla="*/ 243 w 391"/>
                <a:gd name="T55" fmla="*/ 341 h 391"/>
                <a:gd name="T56" fmla="*/ 278 w 391"/>
                <a:gd name="T57" fmla="*/ 375 h 391"/>
                <a:gd name="T58" fmla="*/ 310 w 391"/>
                <a:gd name="T59" fmla="*/ 357 h 391"/>
                <a:gd name="T60" fmla="*/ 298 w 391"/>
                <a:gd name="T61" fmla="*/ 309 h 391"/>
                <a:gd name="T62" fmla="*/ 332 w 391"/>
                <a:gd name="T63" fmla="*/ 265 h 391"/>
                <a:gd name="T64" fmla="*/ 381 w 391"/>
                <a:gd name="T65" fmla="*/ 264 h 391"/>
                <a:gd name="T66" fmla="*/ 187 w 391"/>
                <a:gd name="T67" fmla="*/ 302 h 391"/>
                <a:gd name="T68" fmla="*/ 88 w 391"/>
                <a:gd name="T69" fmla="*/ 186 h 391"/>
                <a:gd name="T70" fmla="*/ 204 w 391"/>
                <a:gd name="T71" fmla="*/ 88 h 391"/>
                <a:gd name="T72" fmla="*/ 302 w 391"/>
                <a:gd name="T73" fmla="*/ 204 h 391"/>
                <a:gd name="T74" fmla="*/ 187 w 391"/>
                <a:gd name="T75" fmla="*/ 302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91" h="391">
                  <a:moveTo>
                    <a:pt x="381" y="264"/>
                  </a:moveTo>
                  <a:cubicBezTo>
                    <a:pt x="391" y="228"/>
                    <a:pt x="391" y="228"/>
                    <a:pt x="391" y="228"/>
                  </a:cubicBezTo>
                  <a:cubicBezTo>
                    <a:pt x="348" y="203"/>
                    <a:pt x="348" y="203"/>
                    <a:pt x="348" y="203"/>
                  </a:cubicBezTo>
                  <a:cubicBezTo>
                    <a:pt x="350" y="184"/>
                    <a:pt x="347" y="165"/>
                    <a:pt x="341" y="147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09" y="92"/>
                    <a:pt x="309" y="92"/>
                    <a:pt x="309" y="92"/>
                  </a:cubicBezTo>
                  <a:cubicBezTo>
                    <a:pt x="297" y="78"/>
                    <a:pt x="282" y="67"/>
                    <a:pt x="265" y="58"/>
                  </a:cubicBezTo>
                  <a:cubicBezTo>
                    <a:pt x="264" y="9"/>
                    <a:pt x="264" y="9"/>
                    <a:pt x="264" y="9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03" y="42"/>
                    <a:pt x="203" y="42"/>
                    <a:pt x="203" y="42"/>
                  </a:cubicBezTo>
                  <a:cubicBezTo>
                    <a:pt x="184" y="41"/>
                    <a:pt x="165" y="43"/>
                    <a:pt x="148" y="49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92" y="81"/>
                    <a:pt x="92" y="81"/>
                    <a:pt x="92" y="81"/>
                  </a:cubicBezTo>
                  <a:cubicBezTo>
                    <a:pt x="79" y="94"/>
                    <a:pt x="67" y="109"/>
                    <a:pt x="5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1" y="206"/>
                    <a:pt x="43" y="225"/>
                    <a:pt x="49" y="243"/>
                  </a:cubicBezTo>
                  <a:cubicBezTo>
                    <a:pt x="15" y="278"/>
                    <a:pt x="15" y="278"/>
                    <a:pt x="15" y="278"/>
                  </a:cubicBezTo>
                  <a:cubicBezTo>
                    <a:pt x="34" y="310"/>
                    <a:pt x="34" y="310"/>
                    <a:pt x="34" y="310"/>
                  </a:cubicBezTo>
                  <a:cubicBezTo>
                    <a:pt x="81" y="298"/>
                    <a:pt x="81" y="298"/>
                    <a:pt x="81" y="298"/>
                  </a:cubicBezTo>
                  <a:cubicBezTo>
                    <a:pt x="94" y="312"/>
                    <a:pt x="109" y="323"/>
                    <a:pt x="126" y="332"/>
                  </a:cubicBezTo>
                  <a:cubicBezTo>
                    <a:pt x="126" y="381"/>
                    <a:pt x="126" y="381"/>
                    <a:pt x="126" y="381"/>
                  </a:cubicBezTo>
                  <a:cubicBezTo>
                    <a:pt x="162" y="391"/>
                    <a:pt x="162" y="391"/>
                    <a:pt x="162" y="391"/>
                  </a:cubicBezTo>
                  <a:cubicBezTo>
                    <a:pt x="187" y="348"/>
                    <a:pt x="187" y="348"/>
                    <a:pt x="187" y="348"/>
                  </a:cubicBezTo>
                  <a:cubicBezTo>
                    <a:pt x="207" y="349"/>
                    <a:pt x="225" y="347"/>
                    <a:pt x="243" y="341"/>
                  </a:cubicBezTo>
                  <a:cubicBezTo>
                    <a:pt x="278" y="375"/>
                    <a:pt x="278" y="375"/>
                    <a:pt x="278" y="375"/>
                  </a:cubicBezTo>
                  <a:cubicBezTo>
                    <a:pt x="310" y="357"/>
                    <a:pt x="310" y="357"/>
                    <a:pt x="310" y="357"/>
                  </a:cubicBezTo>
                  <a:cubicBezTo>
                    <a:pt x="298" y="309"/>
                    <a:pt x="298" y="309"/>
                    <a:pt x="298" y="309"/>
                  </a:cubicBezTo>
                  <a:cubicBezTo>
                    <a:pt x="312" y="297"/>
                    <a:pt x="323" y="282"/>
                    <a:pt x="332" y="265"/>
                  </a:cubicBezTo>
                  <a:lnTo>
                    <a:pt x="381" y="264"/>
                  </a:lnTo>
                  <a:close/>
                  <a:moveTo>
                    <a:pt x="187" y="302"/>
                  </a:moveTo>
                  <a:cubicBezTo>
                    <a:pt x="127" y="298"/>
                    <a:pt x="83" y="246"/>
                    <a:pt x="88" y="186"/>
                  </a:cubicBezTo>
                  <a:cubicBezTo>
                    <a:pt x="93" y="127"/>
                    <a:pt x="145" y="83"/>
                    <a:pt x="204" y="88"/>
                  </a:cubicBezTo>
                  <a:cubicBezTo>
                    <a:pt x="263" y="93"/>
                    <a:pt x="307" y="145"/>
                    <a:pt x="302" y="204"/>
                  </a:cubicBezTo>
                  <a:cubicBezTo>
                    <a:pt x="298" y="263"/>
                    <a:pt x="246" y="307"/>
                    <a:pt x="187" y="3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4" name="Freeform 33">
              <a:extLst>
                <a:ext uri="{FF2B5EF4-FFF2-40B4-BE49-F238E27FC236}">
                  <a16:creationId xmlns:a16="http://schemas.microsoft.com/office/drawing/2014/main" id="{7F2C48C4-5A4F-47BA-B29A-57020CD4A4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9825" y="4359275"/>
              <a:ext cx="265113" cy="265112"/>
            </a:xfrm>
            <a:custGeom>
              <a:avLst/>
              <a:gdLst>
                <a:gd name="T0" fmla="*/ 60 w 119"/>
                <a:gd name="T1" fmla="*/ 119 h 119"/>
                <a:gd name="T2" fmla="*/ 119 w 119"/>
                <a:gd name="T3" fmla="*/ 60 h 119"/>
                <a:gd name="T4" fmla="*/ 60 w 119"/>
                <a:gd name="T5" fmla="*/ 0 h 119"/>
                <a:gd name="T6" fmla="*/ 0 w 119"/>
                <a:gd name="T7" fmla="*/ 60 h 119"/>
                <a:gd name="T8" fmla="*/ 60 w 119"/>
                <a:gd name="T9" fmla="*/ 119 h 119"/>
                <a:gd name="T10" fmla="*/ 60 w 119"/>
                <a:gd name="T11" fmla="*/ 84 h 119"/>
                <a:gd name="T12" fmla="*/ 35 w 119"/>
                <a:gd name="T13" fmla="*/ 60 h 119"/>
                <a:gd name="T14" fmla="*/ 60 w 119"/>
                <a:gd name="T15" fmla="*/ 35 h 119"/>
                <a:gd name="T16" fmla="*/ 84 w 119"/>
                <a:gd name="T17" fmla="*/ 60 h 119"/>
                <a:gd name="T18" fmla="*/ 60 w 119"/>
                <a:gd name="T19" fmla="*/ 8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19">
                  <a:moveTo>
                    <a:pt x="60" y="119"/>
                  </a:moveTo>
                  <a:cubicBezTo>
                    <a:pt x="92" y="119"/>
                    <a:pt x="119" y="92"/>
                    <a:pt x="119" y="60"/>
                  </a:cubicBezTo>
                  <a:cubicBezTo>
                    <a:pt x="119" y="27"/>
                    <a:pt x="92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2"/>
                    <a:pt x="27" y="119"/>
                    <a:pt x="60" y="119"/>
                  </a:cubicBezTo>
                  <a:close/>
                  <a:moveTo>
                    <a:pt x="60" y="84"/>
                  </a:moveTo>
                  <a:cubicBezTo>
                    <a:pt x="46" y="84"/>
                    <a:pt x="35" y="73"/>
                    <a:pt x="35" y="60"/>
                  </a:cubicBezTo>
                  <a:cubicBezTo>
                    <a:pt x="35" y="46"/>
                    <a:pt x="46" y="35"/>
                    <a:pt x="60" y="35"/>
                  </a:cubicBezTo>
                  <a:cubicBezTo>
                    <a:pt x="73" y="35"/>
                    <a:pt x="84" y="46"/>
                    <a:pt x="84" y="60"/>
                  </a:cubicBezTo>
                  <a:cubicBezTo>
                    <a:pt x="84" y="73"/>
                    <a:pt x="73" y="84"/>
                    <a:pt x="6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3F60AE8-F4F8-418A-9B9E-CEA1C5ECD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09842" y="3609757"/>
            <a:ext cx="374367" cy="372858"/>
            <a:chOff x="1654175" y="3859213"/>
            <a:chExt cx="393700" cy="392112"/>
          </a:xfrm>
          <a:solidFill>
            <a:srgbClr val="DADFE1"/>
          </a:solidFill>
          <a:effectLst/>
        </p:grpSpPr>
        <p:sp>
          <p:nvSpPr>
            <p:cNvPr id="66" name="Freeform 36">
              <a:extLst>
                <a:ext uri="{FF2B5EF4-FFF2-40B4-BE49-F238E27FC236}">
                  <a16:creationId xmlns:a16="http://schemas.microsoft.com/office/drawing/2014/main" id="{79D3C4FA-E531-4F48-98A7-C1F0485AEB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175" y="3859213"/>
              <a:ext cx="393700" cy="392112"/>
            </a:xfrm>
            <a:custGeom>
              <a:avLst/>
              <a:gdLst>
                <a:gd name="T0" fmla="*/ 171 w 176"/>
                <a:gd name="T1" fmla="*/ 119 h 175"/>
                <a:gd name="T2" fmla="*/ 176 w 176"/>
                <a:gd name="T3" fmla="*/ 102 h 175"/>
                <a:gd name="T4" fmla="*/ 157 w 176"/>
                <a:gd name="T5" fmla="*/ 91 h 175"/>
                <a:gd name="T6" fmla="*/ 154 w 176"/>
                <a:gd name="T7" fmla="*/ 66 h 175"/>
                <a:gd name="T8" fmla="*/ 169 w 176"/>
                <a:gd name="T9" fmla="*/ 50 h 175"/>
                <a:gd name="T10" fmla="*/ 161 w 176"/>
                <a:gd name="T11" fmla="*/ 36 h 175"/>
                <a:gd name="T12" fmla="*/ 139 w 176"/>
                <a:gd name="T13" fmla="*/ 41 h 175"/>
                <a:gd name="T14" fmla="*/ 119 w 176"/>
                <a:gd name="T15" fmla="*/ 26 h 175"/>
                <a:gd name="T16" fmla="*/ 119 w 176"/>
                <a:gd name="T17" fmla="*/ 4 h 175"/>
                <a:gd name="T18" fmla="*/ 103 w 176"/>
                <a:gd name="T19" fmla="*/ 0 h 175"/>
                <a:gd name="T20" fmla="*/ 92 w 176"/>
                <a:gd name="T21" fmla="*/ 19 h 175"/>
                <a:gd name="T22" fmla="*/ 67 w 176"/>
                <a:gd name="T23" fmla="*/ 22 h 175"/>
                <a:gd name="T24" fmla="*/ 51 w 176"/>
                <a:gd name="T25" fmla="*/ 7 h 175"/>
                <a:gd name="T26" fmla="*/ 36 w 176"/>
                <a:gd name="T27" fmla="*/ 15 h 175"/>
                <a:gd name="T28" fmla="*/ 42 w 176"/>
                <a:gd name="T29" fmla="*/ 36 h 175"/>
                <a:gd name="T30" fmla="*/ 27 w 176"/>
                <a:gd name="T31" fmla="*/ 56 h 175"/>
                <a:gd name="T32" fmla="*/ 4 w 176"/>
                <a:gd name="T33" fmla="*/ 57 h 175"/>
                <a:gd name="T34" fmla="*/ 0 w 176"/>
                <a:gd name="T35" fmla="*/ 73 h 175"/>
                <a:gd name="T36" fmla="*/ 19 w 176"/>
                <a:gd name="T37" fmla="*/ 84 h 175"/>
                <a:gd name="T38" fmla="*/ 22 w 176"/>
                <a:gd name="T39" fmla="*/ 109 h 175"/>
                <a:gd name="T40" fmla="*/ 7 w 176"/>
                <a:gd name="T41" fmla="*/ 125 h 175"/>
                <a:gd name="T42" fmla="*/ 15 w 176"/>
                <a:gd name="T43" fmla="*/ 139 h 175"/>
                <a:gd name="T44" fmla="*/ 37 w 176"/>
                <a:gd name="T45" fmla="*/ 134 h 175"/>
                <a:gd name="T46" fmla="*/ 57 w 176"/>
                <a:gd name="T47" fmla="*/ 149 h 175"/>
                <a:gd name="T48" fmla="*/ 57 w 176"/>
                <a:gd name="T49" fmla="*/ 171 h 175"/>
                <a:gd name="T50" fmla="*/ 73 w 176"/>
                <a:gd name="T51" fmla="*/ 175 h 175"/>
                <a:gd name="T52" fmla="*/ 84 w 176"/>
                <a:gd name="T53" fmla="*/ 156 h 175"/>
                <a:gd name="T54" fmla="*/ 109 w 176"/>
                <a:gd name="T55" fmla="*/ 153 h 175"/>
                <a:gd name="T56" fmla="*/ 125 w 176"/>
                <a:gd name="T57" fmla="*/ 168 h 175"/>
                <a:gd name="T58" fmla="*/ 140 w 176"/>
                <a:gd name="T59" fmla="*/ 160 h 175"/>
                <a:gd name="T60" fmla="*/ 134 w 176"/>
                <a:gd name="T61" fmla="*/ 139 h 175"/>
                <a:gd name="T62" fmla="*/ 149 w 176"/>
                <a:gd name="T63" fmla="*/ 119 h 175"/>
                <a:gd name="T64" fmla="*/ 171 w 176"/>
                <a:gd name="T65" fmla="*/ 119 h 175"/>
                <a:gd name="T66" fmla="*/ 84 w 176"/>
                <a:gd name="T67" fmla="*/ 136 h 175"/>
                <a:gd name="T68" fmla="*/ 40 w 176"/>
                <a:gd name="T69" fmla="*/ 84 h 175"/>
                <a:gd name="T70" fmla="*/ 92 w 176"/>
                <a:gd name="T71" fmla="*/ 39 h 175"/>
                <a:gd name="T72" fmla="*/ 136 w 176"/>
                <a:gd name="T73" fmla="*/ 91 h 175"/>
                <a:gd name="T74" fmla="*/ 84 w 176"/>
                <a:gd name="T75" fmla="*/ 13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75">
                  <a:moveTo>
                    <a:pt x="171" y="119"/>
                  </a:moveTo>
                  <a:cubicBezTo>
                    <a:pt x="176" y="102"/>
                    <a:pt x="176" y="102"/>
                    <a:pt x="176" y="102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7" y="82"/>
                    <a:pt x="156" y="74"/>
                    <a:pt x="154" y="66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4" y="35"/>
                    <a:pt x="127" y="30"/>
                    <a:pt x="119" y="26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3" y="18"/>
                    <a:pt x="74" y="19"/>
                    <a:pt x="67" y="22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6" y="42"/>
                    <a:pt x="30" y="49"/>
                    <a:pt x="27" y="56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3"/>
                    <a:pt x="20" y="101"/>
                    <a:pt x="22" y="109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37" y="134"/>
                    <a:pt x="37" y="134"/>
                    <a:pt x="37" y="134"/>
                  </a:cubicBezTo>
                  <a:cubicBezTo>
                    <a:pt x="42" y="140"/>
                    <a:pt x="49" y="145"/>
                    <a:pt x="57" y="14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93" y="157"/>
                    <a:pt x="101" y="156"/>
                    <a:pt x="109" y="153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40" y="133"/>
                    <a:pt x="146" y="126"/>
                    <a:pt x="149" y="119"/>
                  </a:cubicBezTo>
                  <a:lnTo>
                    <a:pt x="171" y="119"/>
                  </a:lnTo>
                  <a:close/>
                  <a:moveTo>
                    <a:pt x="84" y="136"/>
                  </a:moveTo>
                  <a:cubicBezTo>
                    <a:pt x="58" y="134"/>
                    <a:pt x="38" y="110"/>
                    <a:pt x="40" y="84"/>
                  </a:cubicBezTo>
                  <a:cubicBezTo>
                    <a:pt x="42" y="57"/>
                    <a:pt x="65" y="37"/>
                    <a:pt x="92" y="39"/>
                  </a:cubicBezTo>
                  <a:cubicBezTo>
                    <a:pt x="119" y="42"/>
                    <a:pt x="138" y="65"/>
                    <a:pt x="136" y="91"/>
                  </a:cubicBezTo>
                  <a:cubicBezTo>
                    <a:pt x="134" y="118"/>
                    <a:pt x="111" y="138"/>
                    <a:pt x="8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37">
              <a:extLst>
                <a:ext uri="{FF2B5EF4-FFF2-40B4-BE49-F238E27FC236}">
                  <a16:creationId xmlns:a16="http://schemas.microsoft.com/office/drawing/2014/main" id="{69D98D32-2329-47C2-AE59-2E599EA94A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2288" y="3995738"/>
              <a:ext cx="119063" cy="119062"/>
            </a:xfrm>
            <a:custGeom>
              <a:avLst/>
              <a:gdLst>
                <a:gd name="T0" fmla="*/ 26 w 53"/>
                <a:gd name="T1" fmla="*/ 53 h 53"/>
                <a:gd name="T2" fmla="*/ 53 w 53"/>
                <a:gd name="T3" fmla="*/ 26 h 53"/>
                <a:gd name="T4" fmla="*/ 26 w 53"/>
                <a:gd name="T5" fmla="*/ 0 h 53"/>
                <a:gd name="T6" fmla="*/ 0 w 53"/>
                <a:gd name="T7" fmla="*/ 26 h 53"/>
                <a:gd name="T8" fmla="*/ 26 w 53"/>
                <a:gd name="T9" fmla="*/ 53 h 53"/>
                <a:gd name="T10" fmla="*/ 26 w 53"/>
                <a:gd name="T11" fmla="*/ 37 h 53"/>
                <a:gd name="T12" fmla="*/ 15 w 53"/>
                <a:gd name="T13" fmla="*/ 26 h 53"/>
                <a:gd name="T14" fmla="*/ 26 w 53"/>
                <a:gd name="T15" fmla="*/ 15 h 53"/>
                <a:gd name="T16" fmla="*/ 37 w 53"/>
                <a:gd name="T17" fmla="*/ 26 h 53"/>
                <a:gd name="T18" fmla="*/ 26 w 53"/>
                <a:gd name="T1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41" y="53"/>
                    <a:pt x="53" y="41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lose/>
                  <a:moveTo>
                    <a:pt x="26" y="37"/>
                  </a:moveTo>
                  <a:cubicBezTo>
                    <a:pt x="20" y="37"/>
                    <a:pt x="15" y="32"/>
                    <a:pt x="15" y="26"/>
                  </a:cubicBezTo>
                  <a:cubicBezTo>
                    <a:pt x="15" y="20"/>
                    <a:pt x="20" y="15"/>
                    <a:pt x="26" y="15"/>
                  </a:cubicBezTo>
                  <a:cubicBezTo>
                    <a:pt x="32" y="15"/>
                    <a:pt x="37" y="20"/>
                    <a:pt x="37" y="26"/>
                  </a:cubicBezTo>
                  <a:cubicBezTo>
                    <a:pt x="37" y="32"/>
                    <a:pt x="32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0BBFB13-E4CA-4BBE-945C-6C19B92A3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05639" y="1992278"/>
            <a:ext cx="374367" cy="372858"/>
            <a:chOff x="2806561" y="2158206"/>
            <a:chExt cx="393700" cy="392112"/>
          </a:xfrm>
          <a:solidFill>
            <a:srgbClr val="DADFE1"/>
          </a:solidFill>
          <a:effectLst/>
        </p:grpSpPr>
        <p:sp>
          <p:nvSpPr>
            <p:cNvPr id="69" name="Freeform 36">
              <a:extLst>
                <a:ext uri="{FF2B5EF4-FFF2-40B4-BE49-F238E27FC236}">
                  <a16:creationId xmlns:a16="http://schemas.microsoft.com/office/drawing/2014/main" id="{07478F35-EBBF-4AB5-B8EB-93CAED4012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6561" y="2158206"/>
              <a:ext cx="393700" cy="392112"/>
            </a:xfrm>
            <a:custGeom>
              <a:avLst/>
              <a:gdLst>
                <a:gd name="T0" fmla="*/ 171 w 176"/>
                <a:gd name="T1" fmla="*/ 119 h 175"/>
                <a:gd name="T2" fmla="*/ 176 w 176"/>
                <a:gd name="T3" fmla="*/ 102 h 175"/>
                <a:gd name="T4" fmla="*/ 157 w 176"/>
                <a:gd name="T5" fmla="*/ 91 h 175"/>
                <a:gd name="T6" fmla="*/ 154 w 176"/>
                <a:gd name="T7" fmla="*/ 66 h 175"/>
                <a:gd name="T8" fmla="*/ 169 w 176"/>
                <a:gd name="T9" fmla="*/ 50 h 175"/>
                <a:gd name="T10" fmla="*/ 161 w 176"/>
                <a:gd name="T11" fmla="*/ 36 h 175"/>
                <a:gd name="T12" fmla="*/ 139 w 176"/>
                <a:gd name="T13" fmla="*/ 41 h 175"/>
                <a:gd name="T14" fmla="*/ 119 w 176"/>
                <a:gd name="T15" fmla="*/ 26 h 175"/>
                <a:gd name="T16" fmla="*/ 119 w 176"/>
                <a:gd name="T17" fmla="*/ 4 h 175"/>
                <a:gd name="T18" fmla="*/ 103 w 176"/>
                <a:gd name="T19" fmla="*/ 0 h 175"/>
                <a:gd name="T20" fmla="*/ 92 w 176"/>
                <a:gd name="T21" fmla="*/ 19 h 175"/>
                <a:gd name="T22" fmla="*/ 67 w 176"/>
                <a:gd name="T23" fmla="*/ 22 h 175"/>
                <a:gd name="T24" fmla="*/ 51 w 176"/>
                <a:gd name="T25" fmla="*/ 7 h 175"/>
                <a:gd name="T26" fmla="*/ 36 w 176"/>
                <a:gd name="T27" fmla="*/ 15 h 175"/>
                <a:gd name="T28" fmla="*/ 42 w 176"/>
                <a:gd name="T29" fmla="*/ 36 h 175"/>
                <a:gd name="T30" fmla="*/ 27 w 176"/>
                <a:gd name="T31" fmla="*/ 56 h 175"/>
                <a:gd name="T32" fmla="*/ 4 w 176"/>
                <a:gd name="T33" fmla="*/ 57 h 175"/>
                <a:gd name="T34" fmla="*/ 0 w 176"/>
                <a:gd name="T35" fmla="*/ 73 h 175"/>
                <a:gd name="T36" fmla="*/ 19 w 176"/>
                <a:gd name="T37" fmla="*/ 84 h 175"/>
                <a:gd name="T38" fmla="*/ 22 w 176"/>
                <a:gd name="T39" fmla="*/ 109 h 175"/>
                <a:gd name="T40" fmla="*/ 7 w 176"/>
                <a:gd name="T41" fmla="*/ 125 h 175"/>
                <a:gd name="T42" fmla="*/ 15 w 176"/>
                <a:gd name="T43" fmla="*/ 139 h 175"/>
                <a:gd name="T44" fmla="*/ 37 w 176"/>
                <a:gd name="T45" fmla="*/ 134 h 175"/>
                <a:gd name="T46" fmla="*/ 57 w 176"/>
                <a:gd name="T47" fmla="*/ 149 h 175"/>
                <a:gd name="T48" fmla="*/ 57 w 176"/>
                <a:gd name="T49" fmla="*/ 171 h 175"/>
                <a:gd name="T50" fmla="*/ 73 w 176"/>
                <a:gd name="T51" fmla="*/ 175 h 175"/>
                <a:gd name="T52" fmla="*/ 84 w 176"/>
                <a:gd name="T53" fmla="*/ 156 h 175"/>
                <a:gd name="T54" fmla="*/ 109 w 176"/>
                <a:gd name="T55" fmla="*/ 153 h 175"/>
                <a:gd name="T56" fmla="*/ 125 w 176"/>
                <a:gd name="T57" fmla="*/ 168 h 175"/>
                <a:gd name="T58" fmla="*/ 140 w 176"/>
                <a:gd name="T59" fmla="*/ 160 h 175"/>
                <a:gd name="T60" fmla="*/ 134 w 176"/>
                <a:gd name="T61" fmla="*/ 139 h 175"/>
                <a:gd name="T62" fmla="*/ 149 w 176"/>
                <a:gd name="T63" fmla="*/ 119 h 175"/>
                <a:gd name="T64" fmla="*/ 171 w 176"/>
                <a:gd name="T65" fmla="*/ 119 h 175"/>
                <a:gd name="T66" fmla="*/ 84 w 176"/>
                <a:gd name="T67" fmla="*/ 136 h 175"/>
                <a:gd name="T68" fmla="*/ 40 w 176"/>
                <a:gd name="T69" fmla="*/ 84 h 175"/>
                <a:gd name="T70" fmla="*/ 92 w 176"/>
                <a:gd name="T71" fmla="*/ 39 h 175"/>
                <a:gd name="T72" fmla="*/ 136 w 176"/>
                <a:gd name="T73" fmla="*/ 91 h 175"/>
                <a:gd name="T74" fmla="*/ 84 w 176"/>
                <a:gd name="T75" fmla="*/ 13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6" h="175">
                  <a:moveTo>
                    <a:pt x="171" y="119"/>
                  </a:moveTo>
                  <a:cubicBezTo>
                    <a:pt x="176" y="102"/>
                    <a:pt x="176" y="102"/>
                    <a:pt x="176" y="102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7" y="82"/>
                    <a:pt x="156" y="74"/>
                    <a:pt x="154" y="66"/>
                  </a:cubicBezTo>
                  <a:cubicBezTo>
                    <a:pt x="169" y="50"/>
                    <a:pt x="169" y="50"/>
                    <a:pt x="169" y="50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34" y="35"/>
                    <a:pt x="127" y="30"/>
                    <a:pt x="119" y="26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3" y="18"/>
                    <a:pt x="74" y="19"/>
                    <a:pt x="67" y="22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36" y="42"/>
                    <a:pt x="30" y="49"/>
                    <a:pt x="27" y="56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93"/>
                    <a:pt x="20" y="101"/>
                    <a:pt x="22" y="109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15" y="139"/>
                    <a:pt x="15" y="139"/>
                    <a:pt x="15" y="139"/>
                  </a:cubicBezTo>
                  <a:cubicBezTo>
                    <a:pt x="37" y="134"/>
                    <a:pt x="37" y="134"/>
                    <a:pt x="37" y="134"/>
                  </a:cubicBezTo>
                  <a:cubicBezTo>
                    <a:pt x="42" y="140"/>
                    <a:pt x="49" y="145"/>
                    <a:pt x="57" y="14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73" y="175"/>
                    <a:pt x="73" y="175"/>
                    <a:pt x="73" y="175"/>
                  </a:cubicBezTo>
                  <a:cubicBezTo>
                    <a:pt x="84" y="156"/>
                    <a:pt x="84" y="156"/>
                    <a:pt x="84" y="156"/>
                  </a:cubicBezTo>
                  <a:cubicBezTo>
                    <a:pt x="93" y="157"/>
                    <a:pt x="101" y="156"/>
                    <a:pt x="109" y="153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40" y="160"/>
                    <a:pt x="140" y="160"/>
                    <a:pt x="140" y="160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40" y="133"/>
                    <a:pt x="146" y="126"/>
                    <a:pt x="149" y="119"/>
                  </a:cubicBezTo>
                  <a:lnTo>
                    <a:pt x="171" y="119"/>
                  </a:lnTo>
                  <a:close/>
                  <a:moveTo>
                    <a:pt x="84" y="136"/>
                  </a:moveTo>
                  <a:cubicBezTo>
                    <a:pt x="58" y="134"/>
                    <a:pt x="38" y="110"/>
                    <a:pt x="40" y="84"/>
                  </a:cubicBezTo>
                  <a:cubicBezTo>
                    <a:pt x="42" y="57"/>
                    <a:pt x="65" y="37"/>
                    <a:pt x="92" y="39"/>
                  </a:cubicBezTo>
                  <a:cubicBezTo>
                    <a:pt x="119" y="42"/>
                    <a:pt x="138" y="65"/>
                    <a:pt x="136" y="91"/>
                  </a:cubicBezTo>
                  <a:cubicBezTo>
                    <a:pt x="134" y="118"/>
                    <a:pt x="111" y="138"/>
                    <a:pt x="84" y="1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0" name="Freeform 37">
              <a:extLst>
                <a:ext uri="{FF2B5EF4-FFF2-40B4-BE49-F238E27FC236}">
                  <a16:creationId xmlns:a16="http://schemas.microsoft.com/office/drawing/2014/main" id="{10722B03-97A4-4995-A231-396735F22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4674" y="2294731"/>
              <a:ext cx="119063" cy="119062"/>
            </a:xfrm>
            <a:custGeom>
              <a:avLst/>
              <a:gdLst>
                <a:gd name="T0" fmla="*/ 26 w 53"/>
                <a:gd name="T1" fmla="*/ 53 h 53"/>
                <a:gd name="T2" fmla="*/ 53 w 53"/>
                <a:gd name="T3" fmla="*/ 26 h 53"/>
                <a:gd name="T4" fmla="*/ 26 w 53"/>
                <a:gd name="T5" fmla="*/ 0 h 53"/>
                <a:gd name="T6" fmla="*/ 0 w 53"/>
                <a:gd name="T7" fmla="*/ 26 h 53"/>
                <a:gd name="T8" fmla="*/ 26 w 53"/>
                <a:gd name="T9" fmla="*/ 53 h 53"/>
                <a:gd name="T10" fmla="*/ 26 w 53"/>
                <a:gd name="T11" fmla="*/ 37 h 53"/>
                <a:gd name="T12" fmla="*/ 15 w 53"/>
                <a:gd name="T13" fmla="*/ 26 h 53"/>
                <a:gd name="T14" fmla="*/ 26 w 53"/>
                <a:gd name="T15" fmla="*/ 15 h 53"/>
                <a:gd name="T16" fmla="*/ 37 w 53"/>
                <a:gd name="T17" fmla="*/ 26 h 53"/>
                <a:gd name="T18" fmla="*/ 26 w 53"/>
                <a:gd name="T19" fmla="*/ 3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3">
                  <a:moveTo>
                    <a:pt x="26" y="53"/>
                  </a:moveTo>
                  <a:cubicBezTo>
                    <a:pt x="41" y="53"/>
                    <a:pt x="53" y="41"/>
                    <a:pt x="53" y="26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lose/>
                  <a:moveTo>
                    <a:pt x="26" y="37"/>
                  </a:moveTo>
                  <a:cubicBezTo>
                    <a:pt x="20" y="37"/>
                    <a:pt x="15" y="32"/>
                    <a:pt x="15" y="26"/>
                  </a:cubicBezTo>
                  <a:cubicBezTo>
                    <a:pt x="15" y="20"/>
                    <a:pt x="20" y="15"/>
                    <a:pt x="26" y="15"/>
                  </a:cubicBezTo>
                  <a:cubicBezTo>
                    <a:pt x="32" y="15"/>
                    <a:pt x="37" y="20"/>
                    <a:pt x="37" y="26"/>
                  </a:cubicBezTo>
                  <a:cubicBezTo>
                    <a:pt x="37" y="32"/>
                    <a:pt x="32" y="37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71" name="Freeform 18">
            <a:extLst>
              <a:ext uri="{FF2B5EF4-FFF2-40B4-BE49-F238E27FC236}">
                <a16:creationId xmlns:a16="http://schemas.microsoft.com/office/drawing/2014/main" id="{DE7BCE4B-8B4A-4F8E-915C-00A4260B9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4524060" y="2199841"/>
            <a:ext cx="1249903" cy="1252922"/>
          </a:xfrm>
          <a:custGeom>
            <a:avLst/>
            <a:gdLst>
              <a:gd name="T0" fmla="*/ 582 w 587"/>
              <a:gd name="T1" fmla="*/ 356 h 588"/>
              <a:gd name="T2" fmla="*/ 539 w 587"/>
              <a:gd name="T3" fmla="*/ 298 h 588"/>
              <a:gd name="T4" fmla="*/ 583 w 587"/>
              <a:gd name="T5" fmla="*/ 243 h 588"/>
              <a:gd name="T6" fmla="*/ 522 w 587"/>
              <a:gd name="T7" fmla="*/ 203 h 588"/>
              <a:gd name="T8" fmla="*/ 541 w 587"/>
              <a:gd name="T9" fmla="*/ 134 h 588"/>
              <a:gd name="T10" fmla="*/ 471 w 587"/>
              <a:gd name="T11" fmla="*/ 124 h 588"/>
              <a:gd name="T12" fmla="*/ 462 w 587"/>
              <a:gd name="T13" fmla="*/ 53 h 588"/>
              <a:gd name="T14" fmla="*/ 390 w 587"/>
              <a:gd name="T15" fmla="*/ 68 h 588"/>
              <a:gd name="T16" fmla="*/ 356 w 587"/>
              <a:gd name="T17" fmla="*/ 6 h 588"/>
              <a:gd name="T18" fmla="*/ 298 w 587"/>
              <a:gd name="T19" fmla="*/ 48 h 588"/>
              <a:gd name="T20" fmla="*/ 243 w 587"/>
              <a:gd name="T21" fmla="*/ 5 h 588"/>
              <a:gd name="T22" fmla="*/ 203 w 587"/>
              <a:gd name="T23" fmla="*/ 66 h 588"/>
              <a:gd name="T24" fmla="*/ 134 w 587"/>
              <a:gd name="T25" fmla="*/ 47 h 588"/>
              <a:gd name="T26" fmla="*/ 123 w 587"/>
              <a:gd name="T27" fmla="*/ 117 h 588"/>
              <a:gd name="T28" fmla="*/ 53 w 587"/>
              <a:gd name="T29" fmla="*/ 125 h 588"/>
              <a:gd name="T30" fmla="*/ 68 w 587"/>
              <a:gd name="T31" fmla="*/ 197 h 588"/>
              <a:gd name="T32" fmla="*/ 6 w 587"/>
              <a:gd name="T33" fmla="*/ 232 h 588"/>
              <a:gd name="T34" fmla="*/ 48 w 587"/>
              <a:gd name="T35" fmla="*/ 290 h 588"/>
              <a:gd name="T36" fmla="*/ 4 w 587"/>
              <a:gd name="T37" fmla="*/ 345 h 588"/>
              <a:gd name="T38" fmla="*/ 66 w 587"/>
              <a:gd name="T39" fmla="*/ 385 h 588"/>
              <a:gd name="T40" fmla="*/ 47 w 587"/>
              <a:gd name="T41" fmla="*/ 454 h 588"/>
              <a:gd name="T42" fmla="*/ 117 w 587"/>
              <a:gd name="T43" fmla="*/ 465 h 588"/>
              <a:gd name="T44" fmla="*/ 125 w 587"/>
              <a:gd name="T45" fmla="*/ 535 h 588"/>
              <a:gd name="T46" fmla="*/ 197 w 587"/>
              <a:gd name="T47" fmla="*/ 520 h 588"/>
              <a:gd name="T48" fmla="*/ 232 w 587"/>
              <a:gd name="T49" fmla="*/ 582 h 588"/>
              <a:gd name="T50" fmla="*/ 289 w 587"/>
              <a:gd name="T51" fmla="*/ 540 h 588"/>
              <a:gd name="T52" fmla="*/ 345 w 587"/>
              <a:gd name="T53" fmla="*/ 583 h 588"/>
              <a:gd name="T54" fmla="*/ 385 w 587"/>
              <a:gd name="T55" fmla="*/ 522 h 588"/>
              <a:gd name="T56" fmla="*/ 453 w 587"/>
              <a:gd name="T57" fmla="*/ 541 h 588"/>
              <a:gd name="T58" fmla="*/ 464 w 587"/>
              <a:gd name="T59" fmla="*/ 471 h 588"/>
              <a:gd name="T60" fmla="*/ 535 w 587"/>
              <a:gd name="T61" fmla="*/ 463 h 588"/>
              <a:gd name="T62" fmla="*/ 520 w 587"/>
              <a:gd name="T63" fmla="*/ 391 h 588"/>
              <a:gd name="T64" fmla="*/ 243 w 587"/>
              <a:gd name="T65" fmla="*/ 476 h 588"/>
              <a:gd name="T66" fmla="*/ 345 w 587"/>
              <a:gd name="T67" fmla="*/ 112 h 588"/>
              <a:gd name="T68" fmla="*/ 243 w 587"/>
              <a:gd name="T69" fmla="*/ 476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87" h="588">
                <a:moveTo>
                  <a:pt x="572" y="392"/>
                </a:moveTo>
                <a:cubicBezTo>
                  <a:pt x="582" y="356"/>
                  <a:pt x="582" y="356"/>
                  <a:pt x="582" y="356"/>
                </a:cubicBezTo>
                <a:cubicBezTo>
                  <a:pt x="537" y="330"/>
                  <a:pt x="537" y="330"/>
                  <a:pt x="537" y="330"/>
                </a:cubicBezTo>
                <a:cubicBezTo>
                  <a:pt x="538" y="319"/>
                  <a:pt x="539" y="309"/>
                  <a:pt x="539" y="298"/>
                </a:cubicBezTo>
                <a:cubicBezTo>
                  <a:pt x="587" y="280"/>
                  <a:pt x="587" y="280"/>
                  <a:pt x="587" y="280"/>
                </a:cubicBezTo>
                <a:cubicBezTo>
                  <a:pt x="583" y="243"/>
                  <a:pt x="583" y="243"/>
                  <a:pt x="583" y="243"/>
                </a:cubicBezTo>
                <a:cubicBezTo>
                  <a:pt x="532" y="236"/>
                  <a:pt x="532" y="236"/>
                  <a:pt x="532" y="236"/>
                </a:cubicBezTo>
                <a:cubicBezTo>
                  <a:pt x="530" y="224"/>
                  <a:pt x="526" y="213"/>
                  <a:pt x="522" y="203"/>
                </a:cubicBezTo>
                <a:cubicBezTo>
                  <a:pt x="559" y="167"/>
                  <a:pt x="559" y="167"/>
                  <a:pt x="559" y="167"/>
                </a:cubicBezTo>
                <a:cubicBezTo>
                  <a:pt x="541" y="134"/>
                  <a:pt x="541" y="134"/>
                  <a:pt x="541" y="134"/>
                </a:cubicBezTo>
                <a:cubicBezTo>
                  <a:pt x="491" y="147"/>
                  <a:pt x="491" y="147"/>
                  <a:pt x="491" y="147"/>
                </a:cubicBezTo>
                <a:cubicBezTo>
                  <a:pt x="485" y="139"/>
                  <a:pt x="478" y="131"/>
                  <a:pt x="471" y="124"/>
                </a:cubicBezTo>
                <a:cubicBezTo>
                  <a:pt x="492" y="77"/>
                  <a:pt x="492" y="77"/>
                  <a:pt x="492" y="77"/>
                </a:cubicBezTo>
                <a:cubicBezTo>
                  <a:pt x="462" y="53"/>
                  <a:pt x="462" y="53"/>
                  <a:pt x="462" y="53"/>
                </a:cubicBezTo>
                <a:cubicBezTo>
                  <a:pt x="421" y="84"/>
                  <a:pt x="421" y="84"/>
                  <a:pt x="421" y="84"/>
                </a:cubicBezTo>
                <a:cubicBezTo>
                  <a:pt x="411" y="78"/>
                  <a:pt x="401" y="73"/>
                  <a:pt x="390" y="68"/>
                </a:cubicBezTo>
                <a:cubicBezTo>
                  <a:pt x="392" y="16"/>
                  <a:pt x="392" y="16"/>
                  <a:pt x="392" y="16"/>
                </a:cubicBezTo>
                <a:cubicBezTo>
                  <a:pt x="356" y="6"/>
                  <a:pt x="356" y="6"/>
                  <a:pt x="356" y="6"/>
                </a:cubicBezTo>
                <a:cubicBezTo>
                  <a:pt x="330" y="51"/>
                  <a:pt x="330" y="51"/>
                  <a:pt x="330" y="51"/>
                </a:cubicBezTo>
                <a:cubicBezTo>
                  <a:pt x="319" y="49"/>
                  <a:pt x="309" y="49"/>
                  <a:pt x="298" y="48"/>
                </a:cubicBezTo>
                <a:cubicBezTo>
                  <a:pt x="280" y="0"/>
                  <a:pt x="280" y="0"/>
                  <a:pt x="280" y="0"/>
                </a:cubicBezTo>
                <a:cubicBezTo>
                  <a:pt x="243" y="5"/>
                  <a:pt x="243" y="5"/>
                  <a:pt x="243" y="5"/>
                </a:cubicBezTo>
                <a:cubicBezTo>
                  <a:pt x="235" y="55"/>
                  <a:pt x="235" y="55"/>
                  <a:pt x="235" y="55"/>
                </a:cubicBezTo>
                <a:cubicBezTo>
                  <a:pt x="224" y="58"/>
                  <a:pt x="213" y="62"/>
                  <a:pt x="203" y="66"/>
                </a:cubicBezTo>
                <a:cubicBezTo>
                  <a:pt x="167" y="29"/>
                  <a:pt x="167" y="29"/>
                  <a:pt x="167" y="29"/>
                </a:cubicBezTo>
                <a:cubicBezTo>
                  <a:pt x="134" y="47"/>
                  <a:pt x="134" y="47"/>
                  <a:pt x="134" y="47"/>
                </a:cubicBezTo>
                <a:cubicBezTo>
                  <a:pt x="147" y="97"/>
                  <a:pt x="147" y="97"/>
                  <a:pt x="147" y="97"/>
                </a:cubicBezTo>
                <a:cubicBezTo>
                  <a:pt x="139" y="103"/>
                  <a:pt x="131" y="110"/>
                  <a:pt x="123" y="117"/>
                </a:cubicBezTo>
                <a:cubicBezTo>
                  <a:pt x="76" y="96"/>
                  <a:pt x="76" y="96"/>
                  <a:pt x="76" y="96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84" y="167"/>
                  <a:pt x="84" y="167"/>
                  <a:pt x="84" y="167"/>
                </a:cubicBezTo>
                <a:cubicBezTo>
                  <a:pt x="78" y="176"/>
                  <a:pt x="73" y="187"/>
                  <a:pt x="68" y="197"/>
                </a:cubicBezTo>
                <a:cubicBezTo>
                  <a:pt x="16" y="196"/>
                  <a:pt x="16" y="196"/>
                  <a:pt x="16" y="196"/>
                </a:cubicBezTo>
                <a:cubicBezTo>
                  <a:pt x="6" y="232"/>
                  <a:pt x="6" y="232"/>
                  <a:pt x="6" y="232"/>
                </a:cubicBezTo>
                <a:cubicBezTo>
                  <a:pt x="51" y="258"/>
                  <a:pt x="51" y="258"/>
                  <a:pt x="51" y="258"/>
                </a:cubicBezTo>
                <a:cubicBezTo>
                  <a:pt x="49" y="269"/>
                  <a:pt x="48" y="279"/>
                  <a:pt x="48" y="290"/>
                </a:cubicBezTo>
                <a:cubicBezTo>
                  <a:pt x="0" y="308"/>
                  <a:pt x="0" y="308"/>
                  <a:pt x="0" y="308"/>
                </a:cubicBezTo>
                <a:cubicBezTo>
                  <a:pt x="4" y="345"/>
                  <a:pt x="4" y="345"/>
                  <a:pt x="4" y="345"/>
                </a:cubicBezTo>
                <a:cubicBezTo>
                  <a:pt x="55" y="352"/>
                  <a:pt x="55" y="352"/>
                  <a:pt x="55" y="352"/>
                </a:cubicBezTo>
                <a:cubicBezTo>
                  <a:pt x="58" y="364"/>
                  <a:pt x="62" y="375"/>
                  <a:pt x="66" y="385"/>
                </a:cubicBezTo>
                <a:cubicBezTo>
                  <a:pt x="29" y="421"/>
                  <a:pt x="29" y="421"/>
                  <a:pt x="29" y="421"/>
                </a:cubicBezTo>
                <a:cubicBezTo>
                  <a:pt x="47" y="454"/>
                  <a:pt x="47" y="454"/>
                  <a:pt x="47" y="454"/>
                </a:cubicBezTo>
                <a:cubicBezTo>
                  <a:pt x="97" y="441"/>
                  <a:pt x="97" y="441"/>
                  <a:pt x="97" y="441"/>
                </a:cubicBezTo>
                <a:cubicBezTo>
                  <a:pt x="103" y="449"/>
                  <a:pt x="110" y="457"/>
                  <a:pt x="117" y="465"/>
                </a:cubicBezTo>
                <a:cubicBezTo>
                  <a:pt x="96" y="511"/>
                  <a:pt x="96" y="511"/>
                  <a:pt x="96" y="511"/>
                </a:cubicBezTo>
                <a:cubicBezTo>
                  <a:pt x="125" y="535"/>
                  <a:pt x="125" y="535"/>
                  <a:pt x="125" y="535"/>
                </a:cubicBezTo>
                <a:cubicBezTo>
                  <a:pt x="167" y="504"/>
                  <a:pt x="167" y="504"/>
                  <a:pt x="167" y="504"/>
                </a:cubicBezTo>
                <a:cubicBezTo>
                  <a:pt x="176" y="510"/>
                  <a:pt x="187" y="515"/>
                  <a:pt x="197" y="520"/>
                </a:cubicBezTo>
                <a:cubicBezTo>
                  <a:pt x="196" y="572"/>
                  <a:pt x="196" y="572"/>
                  <a:pt x="196" y="572"/>
                </a:cubicBezTo>
                <a:cubicBezTo>
                  <a:pt x="232" y="582"/>
                  <a:pt x="232" y="582"/>
                  <a:pt x="232" y="582"/>
                </a:cubicBezTo>
                <a:cubicBezTo>
                  <a:pt x="258" y="537"/>
                  <a:pt x="258" y="537"/>
                  <a:pt x="258" y="537"/>
                </a:cubicBezTo>
                <a:cubicBezTo>
                  <a:pt x="269" y="539"/>
                  <a:pt x="279" y="539"/>
                  <a:pt x="289" y="540"/>
                </a:cubicBezTo>
                <a:cubicBezTo>
                  <a:pt x="308" y="588"/>
                  <a:pt x="308" y="588"/>
                  <a:pt x="308" y="588"/>
                </a:cubicBezTo>
                <a:cubicBezTo>
                  <a:pt x="345" y="583"/>
                  <a:pt x="345" y="583"/>
                  <a:pt x="345" y="583"/>
                </a:cubicBezTo>
                <a:cubicBezTo>
                  <a:pt x="352" y="533"/>
                  <a:pt x="352" y="533"/>
                  <a:pt x="352" y="533"/>
                </a:cubicBezTo>
                <a:cubicBezTo>
                  <a:pt x="364" y="530"/>
                  <a:pt x="375" y="526"/>
                  <a:pt x="385" y="522"/>
                </a:cubicBezTo>
                <a:cubicBezTo>
                  <a:pt x="421" y="559"/>
                  <a:pt x="421" y="559"/>
                  <a:pt x="421" y="559"/>
                </a:cubicBezTo>
                <a:cubicBezTo>
                  <a:pt x="453" y="541"/>
                  <a:pt x="453" y="541"/>
                  <a:pt x="453" y="541"/>
                </a:cubicBezTo>
                <a:cubicBezTo>
                  <a:pt x="440" y="491"/>
                  <a:pt x="440" y="491"/>
                  <a:pt x="440" y="491"/>
                </a:cubicBezTo>
                <a:cubicBezTo>
                  <a:pt x="449" y="485"/>
                  <a:pt x="457" y="478"/>
                  <a:pt x="464" y="471"/>
                </a:cubicBezTo>
                <a:cubicBezTo>
                  <a:pt x="511" y="492"/>
                  <a:pt x="511" y="492"/>
                  <a:pt x="511" y="492"/>
                </a:cubicBezTo>
                <a:cubicBezTo>
                  <a:pt x="535" y="463"/>
                  <a:pt x="535" y="463"/>
                  <a:pt x="535" y="463"/>
                </a:cubicBezTo>
                <a:cubicBezTo>
                  <a:pt x="504" y="421"/>
                  <a:pt x="504" y="421"/>
                  <a:pt x="504" y="421"/>
                </a:cubicBezTo>
                <a:cubicBezTo>
                  <a:pt x="510" y="412"/>
                  <a:pt x="515" y="401"/>
                  <a:pt x="520" y="391"/>
                </a:cubicBezTo>
                <a:lnTo>
                  <a:pt x="572" y="392"/>
                </a:lnTo>
                <a:close/>
                <a:moveTo>
                  <a:pt x="243" y="476"/>
                </a:moveTo>
                <a:cubicBezTo>
                  <a:pt x="142" y="447"/>
                  <a:pt x="84" y="343"/>
                  <a:pt x="112" y="243"/>
                </a:cubicBezTo>
                <a:cubicBezTo>
                  <a:pt x="140" y="142"/>
                  <a:pt x="245" y="84"/>
                  <a:pt x="345" y="112"/>
                </a:cubicBezTo>
                <a:cubicBezTo>
                  <a:pt x="446" y="141"/>
                  <a:pt x="504" y="245"/>
                  <a:pt x="476" y="345"/>
                </a:cubicBezTo>
                <a:cubicBezTo>
                  <a:pt x="447" y="446"/>
                  <a:pt x="343" y="504"/>
                  <a:pt x="243" y="47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2" name="Freeform 20">
            <a:extLst>
              <a:ext uri="{FF2B5EF4-FFF2-40B4-BE49-F238E27FC236}">
                <a16:creationId xmlns:a16="http://schemas.microsoft.com/office/drawing/2014/main" id="{4119EE63-2CCC-45D1-999C-196913453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2842428" y="2255694"/>
            <a:ext cx="1553322" cy="1551812"/>
          </a:xfrm>
          <a:custGeom>
            <a:avLst/>
            <a:gdLst>
              <a:gd name="T0" fmla="*/ 461 w 730"/>
              <a:gd name="T1" fmla="*/ 716 h 729"/>
              <a:gd name="T2" fmla="*/ 500 w 730"/>
              <a:gd name="T3" fmla="*/ 638 h 729"/>
              <a:gd name="T4" fmla="*/ 586 w 730"/>
              <a:gd name="T5" fmla="*/ 654 h 729"/>
              <a:gd name="T6" fmla="*/ 593 w 730"/>
              <a:gd name="T7" fmla="*/ 567 h 729"/>
              <a:gd name="T8" fmla="*/ 682 w 730"/>
              <a:gd name="T9" fmla="*/ 546 h 729"/>
              <a:gd name="T10" fmla="*/ 654 w 730"/>
              <a:gd name="T11" fmla="*/ 462 h 729"/>
              <a:gd name="T12" fmla="*/ 726 w 730"/>
              <a:gd name="T13" fmla="*/ 413 h 729"/>
              <a:gd name="T14" fmla="*/ 669 w 730"/>
              <a:gd name="T15" fmla="*/ 346 h 729"/>
              <a:gd name="T16" fmla="*/ 717 w 730"/>
              <a:gd name="T17" fmla="*/ 269 h 729"/>
              <a:gd name="T18" fmla="*/ 638 w 730"/>
              <a:gd name="T19" fmla="*/ 229 h 729"/>
              <a:gd name="T20" fmla="*/ 655 w 730"/>
              <a:gd name="T21" fmla="*/ 143 h 729"/>
              <a:gd name="T22" fmla="*/ 567 w 730"/>
              <a:gd name="T23" fmla="*/ 136 h 729"/>
              <a:gd name="T24" fmla="*/ 546 w 730"/>
              <a:gd name="T25" fmla="*/ 47 h 729"/>
              <a:gd name="T26" fmla="*/ 463 w 730"/>
              <a:gd name="T27" fmla="*/ 76 h 729"/>
              <a:gd name="T28" fmla="*/ 413 w 730"/>
              <a:gd name="T29" fmla="*/ 3 h 729"/>
              <a:gd name="T30" fmla="*/ 347 w 730"/>
              <a:gd name="T31" fmla="*/ 60 h 729"/>
              <a:gd name="T32" fmla="*/ 269 w 730"/>
              <a:gd name="T33" fmla="*/ 13 h 729"/>
              <a:gd name="T34" fmla="*/ 230 w 730"/>
              <a:gd name="T35" fmla="*/ 91 h 729"/>
              <a:gd name="T36" fmla="*/ 144 w 730"/>
              <a:gd name="T37" fmla="*/ 75 h 729"/>
              <a:gd name="T38" fmla="*/ 137 w 730"/>
              <a:gd name="T39" fmla="*/ 162 h 729"/>
              <a:gd name="T40" fmla="*/ 48 w 730"/>
              <a:gd name="T41" fmla="*/ 183 h 729"/>
              <a:gd name="T42" fmla="*/ 76 w 730"/>
              <a:gd name="T43" fmla="*/ 267 h 729"/>
              <a:gd name="T44" fmla="*/ 3 w 730"/>
              <a:gd name="T45" fmla="*/ 316 h 729"/>
              <a:gd name="T46" fmla="*/ 61 w 730"/>
              <a:gd name="T47" fmla="*/ 383 h 729"/>
              <a:gd name="T48" fmla="*/ 13 w 730"/>
              <a:gd name="T49" fmla="*/ 460 h 729"/>
              <a:gd name="T50" fmla="*/ 92 w 730"/>
              <a:gd name="T51" fmla="*/ 499 h 729"/>
              <a:gd name="T52" fmla="*/ 75 w 730"/>
              <a:gd name="T53" fmla="*/ 586 h 729"/>
              <a:gd name="T54" fmla="*/ 163 w 730"/>
              <a:gd name="T55" fmla="*/ 592 h 729"/>
              <a:gd name="T56" fmla="*/ 184 w 730"/>
              <a:gd name="T57" fmla="*/ 682 h 729"/>
              <a:gd name="T58" fmla="*/ 267 w 730"/>
              <a:gd name="T59" fmla="*/ 653 h 729"/>
              <a:gd name="T60" fmla="*/ 317 w 730"/>
              <a:gd name="T61" fmla="*/ 726 h 729"/>
              <a:gd name="T62" fmla="*/ 383 w 730"/>
              <a:gd name="T63" fmla="*/ 669 h 729"/>
              <a:gd name="T64" fmla="*/ 262 w 730"/>
              <a:gd name="T65" fmla="*/ 575 h 729"/>
              <a:gd name="T66" fmla="*/ 468 w 730"/>
              <a:gd name="T67" fmla="*/ 154 h 729"/>
              <a:gd name="T68" fmla="*/ 262 w 730"/>
              <a:gd name="T69" fmla="*/ 575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30" h="729">
                <a:moveTo>
                  <a:pt x="426" y="663"/>
                </a:moveTo>
                <a:cubicBezTo>
                  <a:pt x="461" y="716"/>
                  <a:pt x="461" y="716"/>
                  <a:pt x="461" y="716"/>
                </a:cubicBezTo>
                <a:cubicBezTo>
                  <a:pt x="505" y="701"/>
                  <a:pt x="505" y="701"/>
                  <a:pt x="505" y="701"/>
                </a:cubicBezTo>
                <a:cubicBezTo>
                  <a:pt x="500" y="638"/>
                  <a:pt x="500" y="638"/>
                  <a:pt x="500" y="638"/>
                </a:cubicBezTo>
                <a:cubicBezTo>
                  <a:pt x="512" y="632"/>
                  <a:pt x="523" y="625"/>
                  <a:pt x="534" y="618"/>
                </a:cubicBezTo>
                <a:cubicBezTo>
                  <a:pt x="586" y="654"/>
                  <a:pt x="586" y="654"/>
                  <a:pt x="586" y="654"/>
                </a:cubicBezTo>
                <a:cubicBezTo>
                  <a:pt x="621" y="624"/>
                  <a:pt x="621" y="624"/>
                  <a:pt x="621" y="624"/>
                </a:cubicBezTo>
                <a:cubicBezTo>
                  <a:pt x="593" y="567"/>
                  <a:pt x="593" y="567"/>
                  <a:pt x="593" y="567"/>
                </a:cubicBezTo>
                <a:cubicBezTo>
                  <a:pt x="602" y="556"/>
                  <a:pt x="611" y="545"/>
                  <a:pt x="619" y="533"/>
                </a:cubicBezTo>
                <a:cubicBezTo>
                  <a:pt x="682" y="546"/>
                  <a:pt x="682" y="546"/>
                  <a:pt x="682" y="546"/>
                </a:cubicBezTo>
                <a:cubicBezTo>
                  <a:pt x="703" y="504"/>
                  <a:pt x="703" y="504"/>
                  <a:pt x="703" y="504"/>
                </a:cubicBezTo>
                <a:cubicBezTo>
                  <a:pt x="654" y="462"/>
                  <a:pt x="654" y="462"/>
                  <a:pt x="654" y="462"/>
                </a:cubicBezTo>
                <a:cubicBezTo>
                  <a:pt x="658" y="450"/>
                  <a:pt x="661" y="437"/>
                  <a:pt x="664" y="425"/>
                </a:cubicBezTo>
                <a:cubicBezTo>
                  <a:pt x="726" y="413"/>
                  <a:pt x="726" y="413"/>
                  <a:pt x="726" y="413"/>
                </a:cubicBezTo>
                <a:cubicBezTo>
                  <a:pt x="730" y="367"/>
                  <a:pt x="730" y="367"/>
                  <a:pt x="730" y="367"/>
                </a:cubicBezTo>
                <a:cubicBezTo>
                  <a:pt x="669" y="346"/>
                  <a:pt x="669" y="346"/>
                  <a:pt x="669" y="346"/>
                </a:cubicBezTo>
                <a:cubicBezTo>
                  <a:pt x="668" y="332"/>
                  <a:pt x="666" y="318"/>
                  <a:pt x="664" y="304"/>
                </a:cubicBezTo>
                <a:cubicBezTo>
                  <a:pt x="717" y="269"/>
                  <a:pt x="717" y="269"/>
                  <a:pt x="717" y="269"/>
                </a:cubicBezTo>
                <a:cubicBezTo>
                  <a:pt x="702" y="225"/>
                  <a:pt x="702" y="225"/>
                  <a:pt x="702" y="225"/>
                </a:cubicBezTo>
                <a:cubicBezTo>
                  <a:pt x="638" y="229"/>
                  <a:pt x="638" y="229"/>
                  <a:pt x="638" y="229"/>
                </a:cubicBezTo>
                <a:cubicBezTo>
                  <a:pt x="632" y="218"/>
                  <a:pt x="626" y="207"/>
                  <a:pt x="619" y="196"/>
                </a:cubicBezTo>
                <a:cubicBezTo>
                  <a:pt x="655" y="143"/>
                  <a:pt x="655" y="143"/>
                  <a:pt x="655" y="143"/>
                </a:cubicBezTo>
                <a:cubicBezTo>
                  <a:pt x="624" y="108"/>
                  <a:pt x="624" y="108"/>
                  <a:pt x="624" y="108"/>
                </a:cubicBezTo>
                <a:cubicBezTo>
                  <a:pt x="567" y="136"/>
                  <a:pt x="567" y="136"/>
                  <a:pt x="567" y="136"/>
                </a:cubicBezTo>
                <a:cubicBezTo>
                  <a:pt x="557" y="127"/>
                  <a:pt x="545" y="118"/>
                  <a:pt x="533" y="110"/>
                </a:cubicBezTo>
                <a:cubicBezTo>
                  <a:pt x="546" y="47"/>
                  <a:pt x="546" y="47"/>
                  <a:pt x="546" y="47"/>
                </a:cubicBezTo>
                <a:cubicBezTo>
                  <a:pt x="505" y="27"/>
                  <a:pt x="505" y="27"/>
                  <a:pt x="505" y="27"/>
                </a:cubicBezTo>
                <a:cubicBezTo>
                  <a:pt x="463" y="76"/>
                  <a:pt x="463" y="76"/>
                  <a:pt x="463" y="76"/>
                </a:cubicBezTo>
                <a:cubicBezTo>
                  <a:pt x="450" y="72"/>
                  <a:pt x="438" y="68"/>
                  <a:pt x="425" y="66"/>
                </a:cubicBezTo>
                <a:cubicBezTo>
                  <a:pt x="413" y="3"/>
                  <a:pt x="413" y="3"/>
                  <a:pt x="413" y="3"/>
                </a:cubicBezTo>
                <a:cubicBezTo>
                  <a:pt x="367" y="0"/>
                  <a:pt x="367" y="0"/>
                  <a:pt x="367" y="0"/>
                </a:cubicBezTo>
                <a:cubicBezTo>
                  <a:pt x="347" y="60"/>
                  <a:pt x="347" y="60"/>
                  <a:pt x="347" y="60"/>
                </a:cubicBezTo>
                <a:cubicBezTo>
                  <a:pt x="332" y="61"/>
                  <a:pt x="318" y="63"/>
                  <a:pt x="304" y="66"/>
                </a:cubicBezTo>
                <a:cubicBezTo>
                  <a:pt x="269" y="13"/>
                  <a:pt x="269" y="13"/>
                  <a:pt x="269" y="13"/>
                </a:cubicBezTo>
                <a:cubicBezTo>
                  <a:pt x="225" y="28"/>
                  <a:pt x="225" y="28"/>
                  <a:pt x="225" y="28"/>
                </a:cubicBezTo>
                <a:cubicBezTo>
                  <a:pt x="230" y="91"/>
                  <a:pt x="230" y="91"/>
                  <a:pt x="230" y="91"/>
                </a:cubicBezTo>
                <a:cubicBezTo>
                  <a:pt x="218" y="97"/>
                  <a:pt x="207" y="103"/>
                  <a:pt x="196" y="111"/>
                </a:cubicBezTo>
                <a:cubicBezTo>
                  <a:pt x="144" y="75"/>
                  <a:pt x="144" y="75"/>
                  <a:pt x="144" y="75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37" y="162"/>
                  <a:pt x="137" y="162"/>
                  <a:pt x="137" y="162"/>
                </a:cubicBezTo>
                <a:cubicBezTo>
                  <a:pt x="128" y="173"/>
                  <a:pt x="119" y="184"/>
                  <a:pt x="111" y="196"/>
                </a:cubicBezTo>
                <a:cubicBezTo>
                  <a:pt x="48" y="183"/>
                  <a:pt x="48" y="183"/>
                  <a:pt x="48" y="183"/>
                </a:cubicBezTo>
                <a:cubicBezTo>
                  <a:pt x="27" y="225"/>
                  <a:pt x="27" y="225"/>
                  <a:pt x="27" y="225"/>
                </a:cubicBezTo>
                <a:cubicBezTo>
                  <a:pt x="76" y="267"/>
                  <a:pt x="76" y="267"/>
                  <a:pt x="76" y="267"/>
                </a:cubicBezTo>
                <a:cubicBezTo>
                  <a:pt x="72" y="279"/>
                  <a:pt x="69" y="292"/>
                  <a:pt x="66" y="304"/>
                </a:cubicBezTo>
                <a:cubicBezTo>
                  <a:pt x="3" y="316"/>
                  <a:pt x="3" y="316"/>
                  <a:pt x="3" y="316"/>
                </a:cubicBezTo>
                <a:cubicBezTo>
                  <a:pt x="0" y="362"/>
                  <a:pt x="0" y="362"/>
                  <a:pt x="0" y="362"/>
                </a:cubicBezTo>
                <a:cubicBezTo>
                  <a:pt x="61" y="383"/>
                  <a:pt x="61" y="383"/>
                  <a:pt x="61" y="383"/>
                </a:cubicBezTo>
                <a:cubicBezTo>
                  <a:pt x="62" y="397"/>
                  <a:pt x="63" y="411"/>
                  <a:pt x="66" y="425"/>
                </a:cubicBezTo>
                <a:cubicBezTo>
                  <a:pt x="13" y="460"/>
                  <a:pt x="13" y="460"/>
                  <a:pt x="13" y="460"/>
                </a:cubicBezTo>
                <a:cubicBezTo>
                  <a:pt x="28" y="504"/>
                  <a:pt x="28" y="504"/>
                  <a:pt x="28" y="504"/>
                </a:cubicBezTo>
                <a:cubicBezTo>
                  <a:pt x="92" y="499"/>
                  <a:pt x="92" y="499"/>
                  <a:pt x="92" y="499"/>
                </a:cubicBezTo>
                <a:cubicBezTo>
                  <a:pt x="97" y="511"/>
                  <a:pt x="104" y="522"/>
                  <a:pt x="111" y="533"/>
                </a:cubicBezTo>
                <a:cubicBezTo>
                  <a:pt x="75" y="586"/>
                  <a:pt x="75" y="586"/>
                  <a:pt x="75" y="586"/>
                </a:cubicBezTo>
                <a:cubicBezTo>
                  <a:pt x="106" y="621"/>
                  <a:pt x="106" y="621"/>
                  <a:pt x="106" y="621"/>
                </a:cubicBezTo>
                <a:cubicBezTo>
                  <a:pt x="163" y="592"/>
                  <a:pt x="163" y="592"/>
                  <a:pt x="163" y="592"/>
                </a:cubicBezTo>
                <a:cubicBezTo>
                  <a:pt x="173" y="602"/>
                  <a:pt x="185" y="611"/>
                  <a:pt x="197" y="619"/>
                </a:cubicBezTo>
                <a:cubicBezTo>
                  <a:pt x="184" y="682"/>
                  <a:pt x="184" y="682"/>
                  <a:pt x="184" y="682"/>
                </a:cubicBezTo>
                <a:cubicBezTo>
                  <a:pt x="225" y="702"/>
                  <a:pt x="225" y="702"/>
                  <a:pt x="225" y="702"/>
                </a:cubicBezTo>
                <a:cubicBezTo>
                  <a:pt x="267" y="653"/>
                  <a:pt x="267" y="653"/>
                  <a:pt x="267" y="653"/>
                </a:cubicBezTo>
                <a:cubicBezTo>
                  <a:pt x="280" y="657"/>
                  <a:pt x="292" y="661"/>
                  <a:pt x="305" y="663"/>
                </a:cubicBezTo>
                <a:cubicBezTo>
                  <a:pt x="317" y="726"/>
                  <a:pt x="317" y="726"/>
                  <a:pt x="317" y="726"/>
                </a:cubicBezTo>
                <a:cubicBezTo>
                  <a:pt x="363" y="729"/>
                  <a:pt x="363" y="729"/>
                  <a:pt x="363" y="729"/>
                </a:cubicBezTo>
                <a:cubicBezTo>
                  <a:pt x="383" y="669"/>
                  <a:pt x="383" y="669"/>
                  <a:pt x="383" y="669"/>
                </a:cubicBezTo>
                <a:cubicBezTo>
                  <a:pt x="397" y="668"/>
                  <a:pt x="412" y="666"/>
                  <a:pt x="426" y="663"/>
                </a:cubicBezTo>
                <a:close/>
                <a:moveTo>
                  <a:pt x="262" y="575"/>
                </a:moveTo>
                <a:cubicBezTo>
                  <a:pt x="146" y="518"/>
                  <a:pt x="97" y="377"/>
                  <a:pt x="154" y="261"/>
                </a:cubicBezTo>
                <a:cubicBezTo>
                  <a:pt x="211" y="145"/>
                  <a:pt x="352" y="97"/>
                  <a:pt x="468" y="154"/>
                </a:cubicBezTo>
                <a:cubicBezTo>
                  <a:pt x="584" y="211"/>
                  <a:pt x="632" y="351"/>
                  <a:pt x="575" y="468"/>
                </a:cubicBezTo>
                <a:cubicBezTo>
                  <a:pt x="518" y="584"/>
                  <a:pt x="378" y="632"/>
                  <a:pt x="262" y="57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3" name="Freeform 22">
            <a:extLst>
              <a:ext uri="{FF2B5EF4-FFF2-40B4-BE49-F238E27FC236}">
                <a16:creationId xmlns:a16="http://schemas.microsoft.com/office/drawing/2014/main" id="{3D1A91F6-D772-4EA5-A9C2-A7E0F1582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2280878" y="3668627"/>
            <a:ext cx="1547283" cy="1548793"/>
          </a:xfrm>
          <a:custGeom>
            <a:avLst/>
            <a:gdLst>
              <a:gd name="T0" fmla="*/ 435 w 727"/>
              <a:gd name="T1" fmla="*/ 721 h 727"/>
              <a:gd name="T2" fmla="*/ 479 w 727"/>
              <a:gd name="T3" fmla="*/ 645 h 727"/>
              <a:gd name="T4" fmla="*/ 564 w 727"/>
              <a:gd name="T5" fmla="*/ 668 h 727"/>
              <a:gd name="T6" fmla="*/ 577 w 727"/>
              <a:gd name="T7" fmla="*/ 581 h 727"/>
              <a:gd name="T8" fmla="*/ 668 w 727"/>
              <a:gd name="T9" fmla="*/ 566 h 727"/>
              <a:gd name="T10" fmla="*/ 645 w 727"/>
              <a:gd name="T11" fmla="*/ 481 h 727"/>
              <a:gd name="T12" fmla="*/ 721 w 727"/>
              <a:gd name="T13" fmla="*/ 436 h 727"/>
              <a:gd name="T14" fmla="*/ 668 w 727"/>
              <a:gd name="T15" fmla="*/ 366 h 727"/>
              <a:gd name="T16" fmla="*/ 721 w 727"/>
              <a:gd name="T17" fmla="*/ 292 h 727"/>
              <a:gd name="T18" fmla="*/ 645 w 727"/>
              <a:gd name="T19" fmla="*/ 247 h 727"/>
              <a:gd name="T20" fmla="*/ 668 w 727"/>
              <a:gd name="T21" fmla="*/ 162 h 727"/>
              <a:gd name="T22" fmla="*/ 581 w 727"/>
              <a:gd name="T23" fmla="*/ 150 h 727"/>
              <a:gd name="T24" fmla="*/ 566 w 727"/>
              <a:gd name="T25" fmla="*/ 59 h 727"/>
              <a:gd name="T26" fmla="*/ 481 w 727"/>
              <a:gd name="T27" fmla="*/ 82 h 727"/>
              <a:gd name="T28" fmla="*/ 436 w 727"/>
              <a:gd name="T29" fmla="*/ 6 h 727"/>
              <a:gd name="T30" fmla="*/ 366 w 727"/>
              <a:gd name="T31" fmla="*/ 58 h 727"/>
              <a:gd name="T32" fmla="*/ 292 w 727"/>
              <a:gd name="T33" fmla="*/ 6 h 727"/>
              <a:gd name="T34" fmla="*/ 247 w 727"/>
              <a:gd name="T35" fmla="*/ 81 h 727"/>
              <a:gd name="T36" fmla="*/ 162 w 727"/>
              <a:gd name="T37" fmla="*/ 59 h 727"/>
              <a:gd name="T38" fmla="*/ 150 w 727"/>
              <a:gd name="T39" fmla="*/ 146 h 727"/>
              <a:gd name="T40" fmla="*/ 59 w 727"/>
              <a:gd name="T41" fmla="*/ 161 h 727"/>
              <a:gd name="T42" fmla="*/ 82 w 727"/>
              <a:gd name="T43" fmla="*/ 246 h 727"/>
              <a:gd name="T44" fmla="*/ 6 w 727"/>
              <a:gd name="T45" fmla="*/ 290 h 727"/>
              <a:gd name="T46" fmla="*/ 59 w 727"/>
              <a:gd name="T47" fmla="*/ 361 h 727"/>
              <a:gd name="T48" fmla="*/ 6 w 727"/>
              <a:gd name="T49" fmla="*/ 435 h 727"/>
              <a:gd name="T50" fmla="*/ 82 w 727"/>
              <a:gd name="T51" fmla="*/ 479 h 727"/>
              <a:gd name="T52" fmla="*/ 59 w 727"/>
              <a:gd name="T53" fmla="*/ 564 h 727"/>
              <a:gd name="T54" fmla="*/ 146 w 727"/>
              <a:gd name="T55" fmla="*/ 577 h 727"/>
              <a:gd name="T56" fmla="*/ 161 w 727"/>
              <a:gd name="T57" fmla="*/ 667 h 727"/>
              <a:gd name="T58" fmla="*/ 246 w 727"/>
              <a:gd name="T59" fmla="*/ 645 h 727"/>
              <a:gd name="T60" fmla="*/ 290 w 727"/>
              <a:gd name="T61" fmla="*/ 721 h 727"/>
              <a:gd name="T62" fmla="*/ 361 w 727"/>
              <a:gd name="T63" fmla="*/ 668 h 727"/>
              <a:gd name="T64" fmla="*/ 246 w 727"/>
              <a:gd name="T65" fmla="*/ 566 h 727"/>
              <a:gd name="T66" fmla="*/ 481 w 727"/>
              <a:gd name="T67" fmla="*/ 160 h 727"/>
              <a:gd name="T68" fmla="*/ 246 w 727"/>
              <a:gd name="T69" fmla="*/ 566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7" h="727">
                <a:moveTo>
                  <a:pt x="404" y="665"/>
                </a:moveTo>
                <a:cubicBezTo>
                  <a:pt x="435" y="721"/>
                  <a:pt x="435" y="721"/>
                  <a:pt x="435" y="721"/>
                </a:cubicBezTo>
                <a:cubicBezTo>
                  <a:pt x="480" y="709"/>
                  <a:pt x="480" y="709"/>
                  <a:pt x="480" y="709"/>
                </a:cubicBezTo>
                <a:cubicBezTo>
                  <a:pt x="479" y="645"/>
                  <a:pt x="479" y="645"/>
                  <a:pt x="479" y="645"/>
                </a:cubicBezTo>
                <a:cubicBezTo>
                  <a:pt x="491" y="640"/>
                  <a:pt x="503" y="634"/>
                  <a:pt x="514" y="628"/>
                </a:cubicBezTo>
                <a:cubicBezTo>
                  <a:pt x="564" y="668"/>
                  <a:pt x="564" y="668"/>
                  <a:pt x="564" y="668"/>
                </a:cubicBezTo>
                <a:cubicBezTo>
                  <a:pt x="601" y="640"/>
                  <a:pt x="601" y="640"/>
                  <a:pt x="601" y="640"/>
                </a:cubicBezTo>
                <a:cubicBezTo>
                  <a:pt x="577" y="581"/>
                  <a:pt x="577" y="581"/>
                  <a:pt x="577" y="581"/>
                </a:cubicBezTo>
                <a:cubicBezTo>
                  <a:pt x="587" y="571"/>
                  <a:pt x="597" y="560"/>
                  <a:pt x="605" y="548"/>
                </a:cubicBezTo>
                <a:cubicBezTo>
                  <a:pt x="668" y="566"/>
                  <a:pt x="668" y="566"/>
                  <a:pt x="668" y="566"/>
                </a:cubicBezTo>
                <a:cubicBezTo>
                  <a:pt x="691" y="526"/>
                  <a:pt x="691" y="526"/>
                  <a:pt x="691" y="526"/>
                </a:cubicBezTo>
                <a:cubicBezTo>
                  <a:pt x="645" y="481"/>
                  <a:pt x="645" y="481"/>
                  <a:pt x="645" y="481"/>
                </a:cubicBezTo>
                <a:cubicBezTo>
                  <a:pt x="650" y="468"/>
                  <a:pt x="654" y="456"/>
                  <a:pt x="657" y="444"/>
                </a:cubicBezTo>
                <a:cubicBezTo>
                  <a:pt x="721" y="436"/>
                  <a:pt x="721" y="436"/>
                  <a:pt x="721" y="436"/>
                </a:cubicBezTo>
                <a:cubicBezTo>
                  <a:pt x="727" y="390"/>
                  <a:pt x="727" y="390"/>
                  <a:pt x="727" y="390"/>
                </a:cubicBezTo>
                <a:cubicBezTo>
                  <a:pt x="668" y="366"/>
                  <a:pt x="668" y="366"/>
                  <a:pt x="668" y="366"/>
                </a:cubicBezTo>
                <a:cubicBezTo>
                  <a:pt x="668" y="352"/>
                  <a:pt x="667" y="337"/>
                  <a:pt x="666" y="323"/>
                </a:cubicBezTo>
                <a:cubicBezTo>
                  <a:pt x="721" y="292"/>
                  <a:pt x="721" y="292"/>
                  <a:pt x="721" y="292"/>
                </a:cubicBezTo>
                <a:cubicBezTo>
                  <a:pt x="709" y="247"/>
                  <a:pt x="709" y="247"/>
                  <a:pt x="709" y="247"/>
                </a:cubicBezTo>
                <a:cubicBezTo>
                  <a:pt x="645" y="247"/>
                  <a:pt x="645" y="247"/>
                  <a:pt x="645" y="247"/>
                </a:cubicBezTo>
                <a:cubicBezTo>
                  <a:pt x="640" y="235"/>
                  <a:pt x="635" y="224"/>
                  <a:pt x="628" y="212"/>
                </a:cubicBezTo>
                <a:cubicBezTo>
                  <a:pt x="668" y="162"/>
                  <a:pt x="668" y="162"/>
                  <a:pt x="668" y="162"/>
                </a:cubicBezTo>
                <a:cubicBezTo>
                  <a:pt x="640" y="125"/>
                  <a:pt x="640" y="125"/>
                  <a:pt x="640" y="125"/>
                </a:cubicBezTo>
                <a:cubicBezTo>
                  <a:pt x="581" y="150"/>
                  <a:pt x="581" y="150"/>
                  <a:pt x="581" y="150"/>
                </a:cubicBezTo>
                <a:cubicBezTo>
                  <a:pt x="571" y="140"/>
                  <a:pt x="560" y="130"/>
                  <a:pt x="549" y="121"/>
                </a:cubicBezTo>
                <a:cubicBezTo>
                  <a:pt x="566" y="59"/>
                  <a:pt x="566" y="59"/>
                  <a:pt x="566" y="59"/>
                </a:cubicBezTo>
                <a:cubicBezTo>
                  <a:pt x="526" y="36"/>
                  <a:pt x="526" y="36"/>
                  <a:pt x="526" y="36"/>
                </a:cubicBezTo>
                <a:cubicBezTo>
                  <a:pt x="481" y="82"/>
                  <a:pt x="481" y="82"/>
                  <a:pt x="481" y="82"/>
                </a:cubicBezTo>
                <a:cubicBezTo>
                  <a:pt x="469" y="77"/>
                  <a:pt x="456" y="73"/>
                  <a:pt x="444" y="69"/>
                </a:cubicBezTo>
                <a:cubicBezTo>
                  <a:pt x="436" y="6"/>
                  <a:pt x="436" y="6"/>
                  <a:pt x="436" y="6"/>
                </a:cubicBezTo>
                <a:cubicBezTo>
                  <a:pt x="391" y="0"/>
                  <a:pt x="391" y="0"/>
                  <a:pt x="391" y="0"/>
                </a:cubicBezTo>
                <a:cubicBezTo>
                  <a:pt x="366" y="58"/>
                  <a:pt x="366" y="58"/>
                  <a:pt x="366" y="58"/>
                </a:cubicBezTo>
                <a:cubicBezTo>
                  <a:pt x="352" y="58"/>
                  <a:pt x="337" y="59"/>
                  <a:pt x="323" y="61"/>
                </a:cubicBezTo>
                <a:cubicBezTo>
                  <a:pt x="292" y="6"/>
                  <a:pt x="292" y="6"/>
                  <a:pt x="292" y="6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81"/>
                  <a:pt x="247" y="81"/>
                  <a:pt x="247" y="81"/>
                </a:cubicBezTo>
                <a:cubicBezTo>
                  <a:pt x="235" y="86"/>
                  <a:pt x="224" y="92"/>
                  <a:pt x="212" y="98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25" y="87"/>
                  <a:pt x="125" y="87"/>
                  <a:pt x="125" y="87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0" y="156"/>
                  <a:pt x="130" y="166"/>
                  <a:pt x="121" y="178"/>
                </a:cubicBezTo>
                <a:cubicBezTo>
                  <a:pt x="59" y="161"/>
                  <a:pt x="59" y="161"/>
                  <a:pt x="59" y="161"/>
                </a:cubicBezTo>
                <a:cubicBezTo>
                  <a:pt x="36" y="201"/>
                  <a:pt x="36" y="201"/>
                  <a:pt x="36" y="201"/>
                </a:cubicBezTo>
                <a:cubicBezTo>
                  <a:pt x="82" y="246"/>
                  <a:pt x="82" y="246"/>
                  <a:pt x="82" y="246"/>
                </a:cubicBezTo>
                <a:cubicBezTo>
                  <a:pt x="77" y="258"/>
                  <a:pt x="73" y="270"/>
                  <a:pt x="69" y="283"/>
                </a:cubicBezTo>
                <a:cubicBezTo>
                  <a:pt x="6" y="290"/>
                  <a:pt x="6" y="290"/>
                  <a:pt x="6" y="290"/>
                </a:cubicBezTo>
                <a:cubicBezTo>
                  <a:pt x="0" y="336"/>
                  <a:pt x="0" y="336"/>
                  <a:pt x="0" y="336"/>
                </a:cubicBezTo>
                <a:cubicBezTo>
                  <a:pt x="59" y="361"/>
                  <a:pt x="59" y="361"/>
                  <a:pt x="59" y="361"/>
                </a:cubicBezTo>
                <a:cubicBezTo>
                  <a:pt x="59" y="375"/>
                  <a:pt x="59" y="389"/>
                  <a:pt x="61" y="403"/>
                </a:cubicBezTo>
                <a:cubicBezTo>
                  <a:pt x="6" y="435"/>
                  <a:pt x="6" y="435"/>
                  <a:pt x="6" y="435"/>
                </a:cubicBezTo>
                <a:cubicBezTo>
                  <a:pt x="18" y="480"/>
                  <a:pt x="18" y="480"/>
                  <a:pt x="18" y="480"/>
                </a:cubicBezTo>
                <a:cubicBezTo>
                  <a:pt x="82" y="479"/>
                  <a:pt x="82" y="479"/>
                  <a:pt x="82" y="479"/>
                </a:cubicBezTo>
                <a:cubicBezTo>
                  <a:pt x="87" y="491"/>
                  <a:pt x="92" y="503"/>
                  <a:pt x="99" y="514"/>
                </a:cubicBezTo>
                <a:cubicBezTo>
                  <a:pt x="59" y="564"/>
                  <a:pt x="59" y="564"/>
                  <a:pt x="59" y="564"/>
                </a:cubicBezTo>
                <a:cubicBezTo>
                  <a:pt x="87" y="601"/>
                  <a:pt x="87" y="601"/>
                  <a:pt x="87" y="601"/>
                </a:cubicBezTo>
                <a:cubicBezTo>
                  <a:pt x="146" y="577"/>
                  <a:pt x="146" y="577"/>
                  <a:pt x="146" y="577"/>
                </a:cubicBezTo>
                <a:cubicBezTo>
                  <a:pt x="156" y="587"/>
                  <a:pt x="167" y="596"/>
                  <a:pt x="178" y="605"/>
                </a:cubicBezTo>
                <a:cubicBezTo>
                  <a:pt x="161" y="667"/>
                  <a:pt x="161" y="667"/>
                  <a:pt x="161" y="667"/>
                </a:cubicBezTo>
                <a:cubicBezTo>
                  <a:pt x="201" y="691"/>
                  <a:pt x="201" y="691"/>
                  <a:pt x="201" y="691"/>
                </a:cubicBezTo>
                <a:cubicBezTo>
                  <a:pt x="246" y="645"/>
                  <a:pt x="246" y="645"/>
                  <a:pt x="246" y="645"/>
                </a:cubicBezTo>
                <a:cubicBezTo>
                  <a:pt x="258" y="650"/>
                  <a:pt x="271" y="654"/>
                  <a:pt x="283" y="657"/>
                </a:cubicBezTo>
                <a:cubicBezTo>
                  <a:pt x="290" y="721"/>
                  <a:pt x="290" y="721"/>
                  <a:pt x="290" y="721"/>
                </a:cubicBezTo>
                <a:cubicBezTo>
                  <a:pt x="336" y="727"/>
                  <a:pt x="336" y="727"/>
                  <a:pt x="336" y="727"/>
                </a:cubicBezTo>
                <a:cubicBezTo>
                  <a:pt x="361" y="668"/>
                  <a:pt x="361" y="668"/>
                  <a:pt x="361" y="668"/>
                </a:cubicBezTo>
                <a:cubicBezTo>
                  <a:pt x="375" y="668"/>
                  <a:pt x="389" y="667"/>
                  <a:pt x="404" y="665"/>
                </a:cubicBezTo>
                <a:close/>
                <a:moveTo>
                  <a:pt x="246" y="566"/>
                </a:moveTo>
                <a:cubicBezTo>
                  <a:pt x="134" y="501"/>
                  <a:pt x="96" y="358"/>
                  <a:pt x="160" y="246"/>
                </a:cubicBezTo>
                <a:cubicBezTo>
                  <a:pt x="225" y="134"/>
                  <a:pt x="369" y="95"/>
                  <a:pt x="481" y="160"/>
                </a:cubicBezTo>
                <a:cubicBezTo>
                  <a:pt x="593" y="225"/>
                  <a:pt x="631" y="368"/>
                  <a:pt x="566" y="481"/>
                </a:cubicBezTo>
                <a:cubicBezTo>
                  <a:pt x="502" y="593"/>
                  <a:pt x="358" y="631"/>
                  <a:pt x="246" y="56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4" name="Freeform 24">
            <a:extLst>
              <a:ext uri="{FF2B5EF4-FFF2-40B4-BE49-F238E27FC236}">
                <a16:creationId xmlns:a16="http://schemas.microsoft.com/office/drawing/2014/main" id="{319DCEB5-50BF-435D-881D-068528A55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1216648" y="2359853"/>
            <a:ext cx="1547283" cy="1550301"/>
          </a:xfrm>
          <a:custGeom>
            <a:avLst/>
            <a:gdLst>
              <a:gd name="T0" fmla="*/ 435 w 727"/>
              <a:gd name="T1" fmla="*/ 722 h 728"/>
              <a:gd name="T2" fmla="*/ 479 w 727"/>
              <a:gd name="T3" fmla="*/ 646 h 728"/>
              <a:gd name="T4" fmla="*/ 565 w 727"/>
              <a:gd name="T5" fmla="*/ 668 h 728"/>
              <a:gd name="T6" fmla="*/ 577 w 727"/>
              <a:gd name="T7" fmla="*/ 582 h 728"/>
              <a:gd name="T8" fmla="*/ 668 w 727"/>
              <a:gd name="T9" fmla="*/ 567 h 728"/>
              <a:gd name="T10" fmla="*/ 645 w 727"/>
              <a:gd name="T11" fmla="*/ 481 h 728"/>
              <a:gd name="T12" fmla="*/ 721 w 727"/>
              <a:gd name="T13" fmla="*/ 437 h 728"/>
              <a:gd name="T14" fmla="*/ 668 w 727"/>
              <a:gd name="T15" fmla="*/ 367 h 728"/>
              <a:gd name="T16" fmla="*/ 721 w 727"/>
              <a:gd name="T17" fmla="*/ 293 h 728"/>
              <a:gd name="T18" fmla="*/ 645 w 727"/>
              <a:gd name="T19" fmla="*/ 248 h 728"/>
              <a:gd name="T20" fmla="*/ 668 w 727"/>
              <a:gd name="T21" fmla="*/ 163 h 728"/>
              <a:gd name="T22" fmla="*/ 581 w 727"/>
              <a:gd name="T23" fmla="*/ 151 h 728"/>
              <a:gd name="T24" fmla="*/ 566 w 727"/>
              <a:gd name="T25" fmla="*/ 60 h 728"/>
              <a:gd name="T26" fmla="*/ 481 w 727"/>
              <a:gd name="T27" fmla="*/ 83 h 728"/>
              <a:gd name="T28" fmla="*/ 436 w 727"/>
              <a:gd name="T29" fmla="*/ 7 h 728"/>
              <a:gd name="T30" fmla="*/ 366 w 727"/>
              <a:gd name="T31" fmla="*/ 59 h 728"/>
              <a:gd name="T32" fmla="*/ 292 w 727"/>
              <a:gd name="T33" fmla="*/ 7 h 728"/>
              <a:gd name="T34" fmla="*/ 247 w 727"/>
              <a:gd name="T35" fmla="*/ 82 h 728"/>
              <a:gd name="T36" fmla="*/ 162 w 727"/>
              <a:gd name="T37" fmla="*/ 60 h 728"/>
              <a:gd name="T38" fmla="*/ 150 w 727"/>
              <a:gd name="T39" fmla="*/ 147 h 728"/>
              <a:gd name="T40" fmla="*/ 59 w 727"/>
              <a:gd name="T41" fmla="*/ 162 h 728"/>
              <a:gd name="T42" fmla="*/ 82 w 727"/>
              <a:gd name="T43" fmla="*/ 247 h 728"/>
              <a:gd name="T44" fmla="*/ 6 w 727"/>
              <a:gd name="T45" fmla="*/ 291 h 728"/>
              <a:gd name="T46" fmla="*/ 59 w 727"/>
              <a:gd name="T47" fmla="*/ 361 h 728"/>
              <a:gd name="T48" fmla="*/ 6 w 727"/>
              <a:gd name="T49" fmla="*/ 436 h 728"/>
              <a:gd name="T50" fmla="*/ 82 w 727"/>
              <a:gd name="T51" fmla="*/ 480 h 728"/>
              <a:gd name="T52" fmla="*/ 59 w 727"/>
              <a:gd name="T53" fmla="*/ 565 h 728"/>
              <a:gd name="T54" fmla="*/ 146 w 727"/>
              <a:gd name="T55" fmla="*/ 578 h 728"/>
              <a:gd name="T56" fmla="*/ 161 w 727"/>
              <a:gd name="T57" fmla="*/ 668 h 728"/>
              <a:gd name="T58" fmla="*/ 246 w 727"/>
              <a:gd name="T59" fmla="*/ 645 h 728"/>
              <a:gd name="T60" fmla="*/ 290 w 727"/>
              <a:gd name="T61" fmla="*/ 721 h 728"/>
              <a:gd name="T62" fmla="*/ 361 w 727"/>
              <a:gd name="T63" fmla="*/ 669 h 728"/>
              <a:gd name="T64" fmla="*/ 246 w 727"/>
              <a:gd name="T65" fmla="*/ 567 h 728"/>
              <a:gd name="T66" fmla="*/ 481 w 727"/>
              <a:gd name="T67" fmla="*/ 161 h 728"/>
              <a:gd name="T68" fmla="*/ 246 w 727"/>
              <a:gd name="T69" fmla="*/ 567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27" h="728">
                <a:moveTo>
                  <a:pt x="404" y="666"/>
                </a:moveTo>
                <a:cubicBezTo>
                  <a:pt x="435" y="722"/>
                  <a:pt x="435" y="722"/>
                  <a:pt x="435" y="722"/>
                </a:cubicBezTo>
                <a:cubicBezTo>
                  <a:pt x="480" y="710"/>
                  <a:pt x="480" y="710"/>
                  <a:pt x="480" y="710"/>
                </a:cubicBezTo>
                <a:cubicBezTo>
                  <a:pt x="479" y="646"/>
                  <a:pt x="479" y="646"/>
                  <a:pt x="479" y="646"/>
                </a:cubicBezTo>
                <a:cubicBezTo>
                  <a:pt x="491" y="641"/>
                  <a:pt x="503" y="635"/>
                  <a:pt x="514" y="629"/>
                </a:cubicBezTo>
                <a:cubicBezTo>
                  <a:pt x="565" y="668"/>
                  <a:pt x="565" y="668"/>
                  <a:pt x="565" y="668"/>
                </a:cubicBezTo>
                <a:cubicBezTo>
                  <a:pt x="601" y="640"/>
                  <a:pt x="601" y="640"/>
                  <a:pt x="601" y="640"/>
                </a:cubicBezTo>
                <a:cubicBezTo>
                  <a:pt x="577" y="582"/>
                  <a:pt x="577" y="582"/>
                  <a:pt x="577" y="582"/>
                </a:cubicBezTo>
                <a:cubicBezTo>
                  <a:pt x="587" y="572"/>
                  <a:pt x="597" y="561"/>
                  <a:pt x="605" y="549"/>
                </a:cubicBezTo>
                <a:cubicBezTo>
                  <a:pt x="668" y="567"/>
                  <a:pt x="668" y="567"/>
                  <a:pt x="668" y="567"/>
                </a:cubicBezTo>
                <a:cubicBezTo>
                  <a:pt x="691" y="527"/>
                  <a:pt x="691" y="527"/>
                  <a:pt x="691" y="527"/>
                </a:cubicBezTo>
                <a:cubicBezTo>
                  <a:pt x="645" y="481"/>
                  <a:pt x="645" y="481"/>
                  <a:pt x="645" y="481"/>
                </a:cubicBezTo>
                <a:cubicBezTo>
                  <a:pt x="650" y="469"/>
                  <a:pt x="654" y="457"/>
                  <a:pt x="657" y="445"/>
                </a:cubicBezTo>
                <a:cubicBezTo>
                  <a:pt x="721" y="437"/>
                  <a:pt x="721" y="437"/>
                  <a:pt x="721" y="437"/>
                </a:cubicBezTo>
                <a:cubicBezTo>
                  <a:pt x="727" y="391"/>
                  <a:pt x="727" y="391"/>
                  <a:pt x="727" y="391"/>
                </a:cubicBezTo>
                <a:cubicBezTo>
                  <a:pt x="668" y="367"/>
                  <a:pt x="668" y="367"/>
                  <a:pt x="668" y="367"/>
                </a:cubicBezTo>
                <a:cubicBezTo>
                  <a:pt x="668" y="352"/>
                  <a:pt x="667" y="338"/>
                  <a:pt x="666" y="324"/>
                </a:cubicBezTo>
                <a:cubicBezTo>
                  <a:pt x="721" y="293"/>
                  <a:pt x="721" y="293"/>
                  <a:pt x="721" y="293"/>
                </a:cubicBezTo>
                <a:cubicBezTo>
                  <a:pt x="709" y="248"/>
                  <a:pt x="709" y="248"/>
                  <a:pt x="709" y="248"/>
                </a:cubicBezTo>
                <a:cubicBezTo>
                  <a:pt x="645" y="248"/>
                  <a:pt x="645" y="248"/>
                  <a:pt x="645" y="248"/>
                </a:cubicBezTo>
                <a:cubicBezTo>
                  <a:pt x="640" y="236"/>
                  <a:pt x="635" y="224"/>
                  <a:pt x="628" y="213"/>
                </a:cubicBezTo>
                <a:cubicBezTo>
                  <a:pt x="668" y="163"/>
                  <a:pt x="668" y="163"/>
                  <a:pt x="668" y="163"/>
                </a:cubicBezTo>
                <a:cubicBezTo>
                  <a:pt x="640" y="126"/>
                  <a:pt x="640" y="126"/>
                  <a:pt x="640" y="126"/>
                </a:cubicBezTo>
                <a:cubicBezTo>
                  <a:pt x="581" y="151"/>
                  <a:pt x="581" y="151"/>
                  <a:pt x="581" y="151"/>
                </a:cubicBezTo>
                <a:cubicBezTo>
                  <a:pt x="571" y="140"/>
                  <a:pt x="560" y="131"/>
                  <a:pt x="549" y="122"/>
                </a:cubicBezTo>
                <a:cubicBezTo>
                  <a:pt x="566" y="60"/>
                  <a:pt x="566" y="60"/>
                  <a:pt x="566" y="60"/>
                </a:cubicBezTo>
                <a:cubicBezTo>
                  <a:pt x="526" y="37"/>
                  <a:pt x="526" y="37"/>
                  <a:pt x="526" y="37"/>
                </a:cubicBezTo>
                <a:cubicBezTo>
                  <a:pt x="481" y="83"/>
                  <a:pt x="481" y="83"/>
                  <a:pt x="481" y="83"/>
                </a:cubicBezTo>
                <a:cubicBezTo>
                  <a:pt x="469" y="78"/>
                  <a:pt x="456" y="74"/>
                  <a:pt x="444" y="70"/>
                </a:cubicBezTo>
                <a:cubicBezTo>
                  <a:pt x="436" y="7"/>
                  <a:pt x="436" y="7"/>
                  <a:pt x="436" y="7"/>
                </a:cubicBezTo>
                <a:cubicBezTo>
                  <a:pt x="391" y="0"/>
                  <a:pt x="391" y="0"/>
                  <a:pt x="391" y="0"/>
                </a:cubicBezTo>
                <a:cubicBezTo>
                  <a:pt x="366" y="59"/>
                  <a:pt x="366" y="59"/>
                  <a:pt x="366" y="59"/>
                </a:cubicBezTo>
                <a:cubicBezTo>
                  <a:pt x="352" y="59"/>
                  <a:pt x="338" y="60"/>
                  <a:pt x="323" y="62"/>
                </a:cubicBezTo>
                <a:cubicBezTo>
                  <a:pt x="292" y="7"/>
                  <a:pt x="292" y="7"/>
                  <a:pt x="292" y="7"/>
                </a:cubicBezTo>
                <a:cubicBezTo>
                  <a:pt x="247" y="18"/>
                  <a:pt x="247" y="18"/>
                  <a:pt x="247" y="18"/>
                </a:cubicBezTo>
                <a:cubicBezTo>
                  <a:pt x="247" y="82"/>
                  <a:pt x="247" y="82"/>
                  <a:pt x="247" y="82"/>
                </a:cubicBezTo>
                <a:cubicBezTo>
                  <a:pt x="236" y="87"/>
                  <a:pt x="224" y="93"/>
                  <a:pt x="212" y="99"/>
                </a:cubicBezTo>
                <a:cubicBezTo>
                  <a:pt x="162" y="60"/>
                  <a:pt x="162" y="60"/>
                  <a:pt x="162" y="60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50" y="147"/>
                  <a:pt x="150" y="147"/>
                  <a:pt x="150" y="147"/>
                </a:cubicBezTo>
                <a:cubicBezTo>
                  <a:pt x="140" y="157"/>
                  <a:pt x="130" y="167"/>
                  <a:pt x="121" y="179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36" y="202"/>
                  <a:pt x="36" y="202"/>
                  <a:pt x="36" y="202"/>
                </a:cubicBezTo>
                <a:cubicBezTo>
                  <a:pt x="82" y="247"/>
                  <a:pt x="82" y="247"/>
                  <a:pt x="82" y="247"/>
                </a:cubicBezTo>
                <a:cubicBezTo>
                  <a:pt x="77" y="259"/>
                  <a:pt x="73" y="271"/>
                  <a:pt x="69" y="284"/>
                </a:cubicBezTo>
                <a:cubicBezTo>
                  <a:pt x="6" y="291"/>
                  <a:pt x="6" y="291"/>
                  <a:pt x="6" y="291"/>
                </a:cubicBezTo>
                <a:cubicBezTo>
                  <a:pt x="0" y="337"/>
                  <a:pt x="0" y="337"/>
                  <a:pt x="0" y="337"/>
                </a:cubicBezTo>
                <a:cubicBezTo>
                  <a:pt x="59" y="361"/>
                  <a:pt x="59" y="361"/>
                  <a:pt x="59" y="361"/>
                </a:cubicBezTo>
                <a:cubicBezTo>
                  <a:pt x="59" y="376"/>
                  <a:pt x="59" y="390"/>
                  <a:pt x="61" y="404"/>
                </a:cubicBezTo>
                <a:cubicBezTo>
                  <a:pt x="6" y="436"/>
                  <a:pt x="6" y="436"/>
                  <a:pt x="6" y="436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82" y="480"/>
                  <a:pt x="82" y="480"/>
                  <a:pt x="82" y="480"/>
                </a:cubicBezTo>
                <a:cubicBezTo>
                  <a:pt x="87" y="492"/>
                  <a:pt x="92" y="504"/>
                  <a:pt x="99" y="515"/>
                </a:cubicBezTo>
                <a:cubicBezTo>
                  <a:pt x="59" y="565"/>
                  <a:pt x="59" y="565"/>
                  <a:pt x="59" y="565"/>
                </a:cubicBezTo>
                <a:cubicBezTo>
                  <a:pt x="87" y="602"/>
                  <a:pt x="87" y="602"/>
                  <a:pt x="87" y="602"/>
                </a:cubicBezTo>
                <a:cubicBezTo>
                  <a:pt x="146" y="578"/>
                  <a:pt x="146" y="578"/>
                  <a:pt x="146" y="578"/>
                </a:cubicBezTo>
                <a:cubicBezTo>
                  <a:pt x="156" y="588"/>
                  <a:pt x="167" y="597"/>
                  <a:pt x="178" y="606"/>
                </a:cubicBezTo>
                <a:cubicBezTo>
                  <a:pt x="161" y="668"/>
                  <a:pt x="161" y="668"/>
                  <a:pt x="161" y="668"/>
                </a:cubicBezTo>
                <a:cubicBezTo>
                  <a:pt x="201" y="691"/>
                  <a:pt x="201" y="691"/>
                  <a:pt x="201" y="691"/>
                </a:cubicBezTo>
                <a:cubicBezTo>
                  <a:pt x="246" y="645"/>
                  <a:pt x="246" y="645"/>
                  <a:pt x="246" y="645"/>
                </a:cubicBezTo>
                <a:cubicBezTo>
                  <a:pt x="258" y="650"/>
                  <a:pt x="271" y="655"/>
                  <a:pt x="283" y="658"/>
                </a:cubicBezTo>
                <a:cubicBezTo>
                  <a:pt x="290" y="721"/>
                  <a:pt x="290" y="721"/>
                  <a:pt x="290" y="721"/>
                </a:cubicBezTo>
                <a:cubicBezTo>
                  <a:pt x="336" y="728"/>
                  <a:pt x="336" y="728"/>
                  <a:pt x="336" y="728"/>
                </a:cubicBezTo>
                <a:cubicBezTo>
                  <a:pt x="361" y="669"/>
                  <a:pt x="361" y="669"/>
                  <a:pt x="361" y="669"/>
                </a:cubicBezTo>
                <a:cubicBezTo>
                  <a:pt x="375" y="669"/>
                  <a:pt x="389" y="668"/>
                  <a:pt x="404" y="666"/>
                </a:cubicBezTo>
                <a:close/>
                <a:moveTo>
                  <a:pt x="246" y="567"/>
                </a:moveTo>
                <a:cubicBezTo>
                  <a:pt x="134" y="502"/>
                  <a:pt x="96" y="359"/>
                  <a:pt x="161" y="247"/>
                </a:cubicBezTo>
                <a:cubicBezTo>
                  <a:pt x="225" y="135"/>
                  <a:pt x="369" y="96"/>
                  <a:pt x="481" y="161"/>
                </a:cubicBezTo>
                <a:cubicBezTo>
                  <a:pt x="593" y="226"/>
                  <a:pt x="631" y="369"/>
                  <a:pt x="566" y="481"/>
                </a:cubicBezTo>
                <a:cubicBezTo>
                  <a:pt x="502" y="594"/>
                  <a:pt x="358" y="632"/>
                  <a:pt x="246" y="56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5" name="Freeform 26">
            <a:extLst>
              <a:ext uri="{FF2B5EF4-FFF2-40B4-BE49-F238E27FC236}">
                <a16:creationId xmlns:a16="http://schemas.microsoft.com/office/drawing/2014/main" id="{76DDF9C6-F991-4FB2-BA03-3A99EC17AD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907190" y="3946383"/>
            <a:ext cx="1203107" cy="1204617"/>
          </a:xfrm>
          <a:custGeom>
            <a:avLst/>
            <a:gdLst>
              <a:gd name="T0" fmla="*/ 269 w 565"/>
              <a:gd name="T1" fmla="*/ 0 h 566"/>
              <a:gd name="T2" fmla="*/ 226 w 565"/>
              <a:gd name="T3" fmla="*/ 53 h 566"/>
              <a:gd name="T4" fmla="*/ 160 w 565"/>
              <a:gd name="T5" fmla="*/ 27 h 566"/>
              <a:gd name="T6" fmla="*/ 141 w 565"/>
              <a:gd name="T7" fmla="*/ 93 h 566"/>
              <a:gd name="T8" fmla="*/ 73 w 565"/>
              <a:gd name="T9" fmla="*/ 92 h 566"/>
              <a:gd name="T10" fmla="*/ 80 w 565"/>
              <a:gd name="T11" fmla="*/ 160 h 566"/>
              <a:gd name="T12" fmla="*/ 14 w 565"/>
              <a:gd name="T13" fmla="*/ 188 h 566"/>
              <a:gd name="T14" fmla="*/ 48 w 565"/>
              <a:gd name="T15" fmla="*/ 248 h 566"/>
              <a:gd name="T16" fmla="*/ 0 w 565"/>
              <a:gd name="T17" fmla="*/ 296 h 566"/>
              <a:gd name="T18" fmla="*/ 53 w 565"/>
              <a:gd name="T19" fmla="*/ 339 h 566"/>
              <a:gd name="T20" fmla="*/ 27 w 565"/>
              <a:gd name="T21" fmla="*/ 405 h 566"/>
              <a:gd name="T22" fmla="*/ 93 w 565"/>
              <a:gd name="T23" fmla="*/ 424 h 566"/>
              <a:gd name="T24" fmla="*/ 92 w 565"/>
              <a:gd name="T25" fmla="*/ 492 h 566"/>
              <a:gd name="T26" fmla="*/ 160 w 565"/>
              <a:gd name="T27" fmla="*/ 485 h 566"/>
              <a:gd name="T28" fmla="*/ 188 w 565"/>
              <a:gd name="T29" fmla="*/ 550 h 566"/>
              <a:gd name="T30" fmla="*/ 248 w 565"/>
              <a:gd name="T31" fmla="*/ 517 h 566"/>
              <a:gd name="T32" fmla="*/ 296 w 565"/>
              <a:gd name="T33" fmla="*/ 566 h 566"/>
              <a:gd name="T34" fmla="*/ 339 w 565"/>
              <a:gd name="T35" fmla="*/ 513 h 566"/>
              <a:gd name="T36" fmla="*/ 405 w 565"/>
              <a:gd name="T37" fmla="*/ 538 h 566"/>
              <a:gd name="T38" fmla="*/ 424 w 565"/>
              <a:gd name="T39" fmla="*/ 473 h 566"/>
              <a:gd name="T40" fmla="*/ 492 w 565"/>
              <a:gd name="T41" fmla="*/ 473 h 566"/>
              <a:gd name="T42" fmla="*/ 485 w 565"/>
              <a:gd name="T43" fmla="*/ 405 h 566"/>
              <a:gd name="T44" fmla="*/ 550 w 565"/>
              <a:gd name="T45" fmla="*/ 377 h 566"/>
              <a:gd name="T46" fmla="*/ 517 w 565"/>
              <a:gd name="T47" fmla="*/ 317 h 566"/>
              <a:gd name="T48" fmla="*/ 565 w 565"/>
              <a:gd name="T49" fmla="*/ 269 h 566"/>
              <a:gd name="T50" fmla="*/ 512 w 565"/>
              <a:gd name="T51" fmla="*/ 226 h 566"/>
              <a:gd name="T52" fmla="*/ 538 w 565"/>
              <a:gd name="T53" fmla="*/ 160 h 566"/>
              <a:gd name="T54" fmla="*/ 472 w 565"/>
              <a:gd name="T55" fmla="*/ 141 h 566"/>
              <a:gd name="T56" fmla="*/ 473 w 565"/>
              <a:gd name="T57" fmla="*/ 73 h 566"/>
              <a:gd name="T58" fmla="*/ 405 w 565"/>
              <a:gd name="T59" fmla="*/ 80 h 566"/>
              <a:gd name="T60" fmla="*/ 377 w 565"/>
              <a:gd name="T61" fmla="*/ 15 h 566"/>
              <a:gd name="T62" fmla="*/ 317 w 565"/>
              <a:gd name="T63" fmla="*/ 48 h 566"/>
              <a:gd name="T64" fmla="*/ 328 w 565"/>
              <a:gd name="T65" fmla="*/ 121 h 566"/>
              <a:gd name="T66" fmla="*/ 237 w 565"/>
              <a:gd name="T67" fmla="*/ 445 h 566"/>
              <a:gd name="T68" fmla="*/ 328 w 565"/>
              <a:gd name="T69" fmla="*/ 121 h 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65" h="566">
                <a:moveTo>
                  <a:pt x="287" y="46"/>
                </a:moveTo>
                <a:cubicBezTo>
                  <a:pt x="269" y="0"/>
                  <a:pt x="269" y="0"/>
                  <a:pt x="269" y="0"/>
                </a:cubicBezTo>
                <a:cubicBezTo>
                  <a:pt x="233" y="4"/>
                  <a:pt x="233" y="4"/>
                  <a:pt x="233" y="4"/>
                </a:cubicBezTo>
                <a:cubicBezTo>
                  <a:pt x="226" y="53"/>
                  <a:pt x="226" y="53"/>
                  <a:pt x="226" y="53"/>
                </a:cubicBezTo>
                <a:cubicBezTo>
                  <a:pt x="215" y="55"/>
                  <a:pt x="205" y="59"/>
                  <a:pt x="194" y="63"/>
                </a:cubicBezTo>
                <a:cubicBezTo>
                  <a:pt x="160" y="27"/>
                  <a:pt x="160" y="27"/>
                  <a:pt x="160" y="27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33" y="99"/>
                  <a:pt x="125" y="105"/>
                  <a:pt x="118" y="112"/>
                </a:cubicBezTo>
                <a:cubicBezTo>
                  <a:pt x="73" y="92"/>
                  <a:pt x="73" y="92"/>
                  <a:pt x="73" y="92"/>
                </a:cubicBezTo>
                <a:cubicBezTo>
                  <a:pt x="50" y="120"/>
                  <a:pt x="50" y="120"/>
                  <a:pt x="50" y="120"/>
                </a:cubicBezTo>
                <a:cubicBezTo>
                  <a:pt x="80" y="160"/>
                  <a:pt x="80" y="160"/>
                  <a:pt x="80" y="160"/>
                </a:cubicBezTo>
                <a:cubicBezTo>
                  <a:pt x="74" y="169"/>
                  <a:pt x="69" y="179"/>
                  <a:pt x="65" y="190"/>
                </a:cubicBezTo>
                <a:cubicBezTo>
                  <a:pt x="14" y="188"/>
                  <a:pt x="14" y="188"/>
                  <a:pt x="14" y="188"/>
                </a:cubicBezTo>
                <a:cubicBezTo>
                  <a:pt x="5" y="223"/>
                  <a:pt x="5" y="223"/>
                  <a:pt x="5" y="223"/>
                </a:cubicBezTo>
                <a:cubicBezTo>
                  <a:pt x="48" y="248"/>
                  <a:pt x="48" y="248"/>
                  <a:pt x="48" y="248"/>
                </a:cubicBezTo>
                <a:cubicBezTo>
                  <a:pt x="47" y="258"/>
                  <a:pt x="46" y="268"/>
                  <a:pt x="46" y="278"/>
                </a:cubicBezTo>
                <a:cubicBezTo>
                  <a:pt x="0" y="296"/>
                  <a:pt x="0" y="296"/>
                  <a:pt x="0" y="296"/>
                </a:cubicBezTo>
                <a:cubicBezTo>
                  <a:pt x="4" y="332"/>
                  <a:pt x="4" y="332"/>
                  <a:pt x="4" y="332"/>
                </a:cubicBezTo>
                <a:cubicBezTo>
                  <a:pt x="53" y="339"/>
                  <a:pt x="53" y="339"/>
                  <a:pt x="53" y="339"/>
                </a:cubicBezTo>
                <a:cubicBezTo>
                  <a:pt x="55" y="350"/>
                  <a:pt x="59" y="360"/>
                  <a:pt x="63" y="371"/>
                </a:cubicBezTo>
                <a:cubicBezTo>
                  <a:pt x="27" y="405"/>
                  <a:pt x="27" y="405"/>
                  <a:pt x="27" y="405"/>
                </a:cubicBezTo>
                <a:cubicBezTo>
                  <a:pt x="45" y="436"/>
                  <a:pt x="45" y="436"/>
                  <a:pt x="45" y="436"/>
                </a:cubicBezTo>
                <a:cubicBezTo>
                  <a:pt x="93" y="424"/>
                  <a:pt x="93" y="424"/>
                  <a:pt x="93" y="424"/>
                </a:cubicBezTo>
                <a:cubicBezTo>
                  <a:pt x="99" y="432"/>
                  <a:pt x="105" y="440"/>
                  <a:pt x="112" y="447"/>
                </a:cubicBezTo>
                <a:cubicBezTo>
                  <a:pt x="92" y="492"/>
                  <a:pt x="92" y="492"/>
                  <a:pt x="92" y="492"/>
                </a:cubicBezTo>
                <a:cubicBezTo>
                  <a:pt x="120" y="515"/>
                  <a:pt x="120" y="515"/>
                  <a:pt x="120" y="515"/>
                </a:cubicBezTo>
                <a:cubicBezTo>
                  <a:pt x="160" y="485"/>
                  <a:pt x="160" y="485"/>
                  <a:pt x="160" y="485"/>
                </a:cubicBezTo>
                <a:cubicBezTo>
                  <a:pt x="169" y="491"/>
                  <a:pt x="179" y="496"/>
                  <a:pt x="189" y="500"/>
                </a:cubicBezTo>
                <a:cubicBezTo>
                  <a:pt x="188" y="550"/>
                  <a:pt x="188" y="550"/>
                  <a:pt x="188" y="550"/>
                </a:cubicBezTo>
                <a:cubicBezTo>
                  <a:pt x="223" y="560"/>
                  <a:pt x="223" y="560"/>
                  <a:pt x="223" y="560"/>
                </a:cubicBezTo>
                <a:cubicBezTo>
                  <a:pt x="248" y="517"/>
                  <a:pt x="248" y="517"/>
                  <a:pt x="248" y="517"/>
                </a:cubicBezTo>
                <a:cubicBezTo>
                  <a:pt x="258" y="518"/>
                  <a:pt x="268" y="519"/>
                  <a:pt x="278" y="519"/>
                </a:cubicBezTo>
                <a:cubicBezTo>
                  <a:pt x="296" y="566"/>
                  <a:pt x="296" y="566"/>
                  <a:pt x="296" y="566"/>
                </a:cubicBezTo>
                <a:cubicBezTo>
                  <a:pt x="332" y="562"/>
                  <a:pt x="332" y="562"/>
                  <a:pt x="332" y="562"/>
                </a:cubicBezTo>
                <a:cubicBezTo>
                  <a:pt x="339" y="513"/>
                  <a:pt x="339" y="513"/>
                  <a:pt x="339" y="513"/>
                </a:cubicBezTo>
                <a:cubicBezTo>
                  <a:pt x="350" y="510"/>
                  <a:pt x="360" y="507"/>
                  <a:pt x="371" y="502"/>
                </a:cubicBezTo>
                <a:cubicBezTo>
                  <a:pt x="405" y="538"/>
                  <a:pt x="405" y="538"/>
                  <a:pt x="405" y="538"/>
                </a:cubicBezTo>
                <a:cubicBezTo>
                  <a:pt x="436" y="521"/>
                  <a:pt x="436" y="521"/>
                  <a:pt x="436" y="521"/>
                </a:cubicBezTo>
                <a:cubicBezTo>
                  <a:pt x="424" y="473"/>
                  <a:pt x="424" y="473"/>
                  <a:pt x="424" y="473"/>
                </a:cubicBezTo>
                <a:cubicBezTo>
                  <a:pt x="432" y="467"/>
                  <a:pt x="440" y="460"/>
                  <a:pt x="447" y="453"/>
                </a:cubicBezTo>
                <a:cubicBezTo>
                  <a:pt x="492" y="473"/>
                  <a:pt x="492" y="473"/>
                  <a:pt x="492" y="473"/>
                </a:cubicBezTo>
                <a:cubicBezTo>
                  <a:pt x="515" y="445"/>
                  <a:pt x="515" y="445"/>
                  <a:pt x="515" y="445"/>
                </a:cubicBezTo>
                <a:cubicBezTo>
                  <a:pt x="485" y="405"/>
                  <a:pt x="485" y="405"/>
                  <a:pt x="485" y="405"/>
                </a:cubicBezTo>
                <a:cubicBezTo>
                  <a:pt x="491" y="396"/>
                  <a:pt x="496" y="386"/>
                  <a:pt x="500" y="376"/>
                </a:cubicBezTo>
                <a:cubicBezTo>
                  <a:pt x="550" y="377"/>
                  <a:pt x="550" y="377"/>
                  <a:pt x="550" y="377"/>
                </a:cubicBezTo>
                <a:cubicBezTo>
                  <a:pt x="560" y="342"/>
                  <a:pt x="560" y="342"/>
                  <a:pt x="560" y="342"/>
                </a:cubicBezTo>
                <a:cubicBezTo>
                  <a:pt x="517" y="317"/>
                  <a:pt x="517" y="317"/>
                  <a:pt x="517" y="317"/>
                </a:cubicBezTo>
                <a:cubicBezTo>
                  <a:pt x="518" y="307"/>
                  <a:pt x="519" y="297"/>
                  <a:pt x="519" y="287"/>
                </a:cubicBezTo>
                <a:cubicBezTo>
                  <a:pt x="565" y="269"/>
                  <a:pt x="565" y="269"/>
                  <a:pt x="565" y="269"/>
                </a:cubicBezTo>
                <a:cubicBezTo>
                  <a:pt x="561" y="233"/>
                  <a:pt x="561" y="233"/>
                  <a:pt x="561" y="233"/>
                </a:cubicBezTo>
                <a:cubicBezTo>
                  <a:pt x="512" y="226"/>
                  <a:pt x="512" y="226"/>
                  <a:pt x="512" y="226"/>
                </a:cubicBezTo>
                <a:cubicBezTo>
                  <a:pt x="510" y="216"/>
                  <a:pt x="506" y="205"/>
                  <a:pt x="502" y="195"/>
                </a:cubicBezTo>
                <a:cubicBezTo>
                  <a:pt x="538" y="160"/>
                  <a:pt x="538" y="160"/>
                  <a:pt x="538" y="160"/>
                </a:cubicBezTo>
                <a:cubicBezTo>
                  <a:pt x="520" y="129"/>
                  <a:pt x="520" y="129"/>
                  <a:pt x="520" y="129"/>
                </a:cubicBezTo>
                <a:cubicBezTo>
                  <a:pt x="472" y="141"/>
                  <a:pt x="472" y="141"/>
                  <a:pt x="472" y="141"/>
                </a:cubicBezTo>
                <a:cubicBezTo>
                  <a:pt x="466" y="133"/>
                  <a:pt x="460" y="126"/>
                  <a:pt x="453" y="118"/>
                </a:cubicBezTo>
                <a:cubicBezTo>
                  <a:pt x="473" y="73"/>
                  <a:pt x="473" y="73"/>
                  <a:pt x="473" y="73"/>
                </a:cubicBezTo>
                <a:cubicBezTo>
                  <a:pt x="445" y="51"/>
                  <a:pt x="445" y="51"/>
                  <a:pt x="445" y="51"/>
                </a:cubicBezTo>
                <a:cubicBezTo>
                  <a:pt x="405" y="80"/>
                  <a:pt x="405" y="80"/>
                  <a:pt x="405" y="80"/>
                </a:cubicBezTo>
                <a:cubicBezTo>
                  <a:pt x="396" y="75"/>
                  <a:pt x="386" y="69"/>
                  <a:pt x="376" y="65"/>
                </a:cubicBezTo>
                <a:cubicBezTo>
                  <a:pt x="377" y="15"/>
                  <a:pt x="377" y="15"/>
                  <a:pt x="377" y="15"/>
                </a:cubicBezTo>
                <a:cubicBezTo>
                  <a:pt x="342" y="5"/>
                  <a:pt x="342" y="5"/>
                  <a:pt x="342" y="5"/>
                </a:cubicBezTo>
                <a:cubicBezTo>
                  <a:pt x="317" y="48"/>
                  <a:pt x="317" y="48"/>
                  <a:pt x="317" y="48"/>
                </a:cubicBezTo>
                <a:cubicBezTo>
                  <a:pt x="307" y="47"/>
                  <a:pt x="297" y="46"/>
                  <a:pt x="287" y="46"/>
                </a:cubicBezTo>
                <a:close/>
                <a:moveTo>
                  <a:pt x="328" y="121"/>
                </a:moveTo>
                <a:cubicBezTo>
                  <a:pt x="418" y="146"/>
                  <a:pt x="470" y="239"/>
                  <a:pt x="444" y="328"/>
                </a:cubicBezTo>
                <a:cubicBezTo>
                  <a:pt x="419" y="418"/>
                  <a:pt x="326" y="470"/>
                  <a:pt x="237" y="445"/>
                </a:cubicBezTo>
                <a:cubicBezTo>
                  <a:pt x="147" y="419"/>
                  <a:pt x="95" y="326"/>
                  <a:pt x="121" y="237"/>
                </a:cubicBezTo>
                <a:cubicBezTo>
                  <a:pt x="146" y="148"/>
                  <a:pt x="239" y="96"/>
                  <a:pt x="328" y="121"/>
                </a:cubicBezTo>
                <a:close/>
              </a:path>
            </a:pathLst>
          </a:custGeom>
          <a:solidFill>
            <a:srgbClr val="DADFE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9F335A2-FCEA-482E-AF80-46BFB511CD58}"/>
              </a:ext>
            </a:extLst>
          </p:cNvPr>
          <p:cNvSpPr txBox="1"/>
          <p:nvPr/>
        </p:nvSpPr>
        <p:spPr>
          <a:xfrm>
            <a:off x="7660929" y="1346430"/>
            <a:ext cx="38601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Candara" panose="020E0502030303020204" pitchFamily="34" charset="0"/>
              </a:rPr>
              <a:t>Machine learning algorithms results in better performance given supervised learning model. </a:t>
            </a:r>
          </a:p>
        </p:txBody>
      </p:sp>
      <p:sp>
        <p:nvSpPr>
          <p:cNvPr id="169" name="Diamond 168">
            <a:extLst>
              <a:ext uri="{FF2B5EF4-FFF2-40B4-BE49-F238E27FC236}">
                <a16:creationId xmlns:a16="http://schemas.microsoft.com/office/drawing/2014/main" id="{56C7CE62-F75C-4C0A-A2D8-6FC23C373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6326" y="2583946"/>
            <a:ext cx="588742" cy="492443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E125C24-E68B-430E-AB26-898D61631B1B}"/>
              </a:ext>
            </a:extLst>
          </p:cNvPr>
          <p:cNvSpPr txBox="1"/>
          <p:nvPr/>
        </p:nvSpPr>
        <p:spPr>
          <a:xfrm>
            <a:off x="7660929" y="3571262"/>
            <a:ext cx="386012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IN" sz="1600" dirty="0">
                <a:latin typeface="Candara" panose="020E0502030303020204" pitchFamily="34" charset="0"/>
              </a:rPr>
              <a:t>The Keywords with high probability within communities helps us to determine context of the community.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8E065FAA-51CC-4428-ADFE-4378C90C0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405" y="2846680"/>
            <a:ext cx="540417" cy="54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urricane irma">
            <a:extLst>
              <a:ext uri="{FF2B5EF4-FFF2-40B4-BE49-F238E27FC236}">
                <a16:creationId xmlns:a16="http://schemas.microsoft.com/office/drawing/2014/main" id="{331BA64E-C46E-4157-950D-745468A91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8458" y="2729618"/>
            <a:ext cx="572706" cy="59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mmunity detection">
            <a:extLst>
              <a:ext uri="{FF2B5EF4-FFF2-40B4-BE49-F238E27FC236}">
                <a16:creationId xmlns:a16="http://schemas.microsoft.com/office/drawing/2014/main" id="{8A3F433A-8272-400F-ABD0-246BC4AB4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26" y="2519831"/>
            <a:ext cx="581175" cy="59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7784E24-380D-4A71-BCF6-EF4FCE083FA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686269" y="4178291"/>
            <a:ext cx="780274" cy="5233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6AA76D-03FD-46D3-8A02-3A09A1149112}"/>
              </a:ext>
            </a:extLst>
          </p:cNvPr>
          <p:cNvSpPr/>
          <p:nvPr/>
        </p:nvSpPr>
        <p:spPr>
          <a:xfrm>
            <a:off x="7642819" y="4750202"/>
            <a:ext cx="42601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>
                <a:latin typeface="Candara" panose="020E0502030303020204" pitchFamily="34" charset="0"/>
              </a:rPr>
              <a:t>Twitter analysis </a:t>
            </a:r>
            <a:r>
              <a:rPr lang="en-IN" sz="1600" dirty="0">
                <a:latin typeface="Candara" panose="020E0502030303020204" pitchFamily="34" charset="0"/>
              </a:rPr>
              <a:t>during disasters and emergencies can be used by disaster responders for crisis response and management.</a:t>
            </a:r>
          </a:p>
        </p:txBody>
      </p:sp>
      <p:sp>
        <p:nvSpPr>
          <p:cNvPr id="76" name="Diamond 75">
            <a:extLst>
              <a:ext uri="{FF2B5EF4-FFF2-40B4-BE49-F238E27FC236}">
                <a16:creationId xmlns:a16="http://schemas.microsoft.com/office/drawing/2014/main" id="{2D1CC3E5-9537-436B-B71B-C1D902167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41239" y="3658879"/>
            <a:ext cx="588742" cy="492443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B55FB14A-E4D6-4CCF-9581-5FE446DE5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6326" y="4944193"/>
            <a:ext cx="588742" cy="492443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Diamond 77">
            <a:extLst>
              <a:ext uri="{FF2B5EF4-FFF2-40B4-BE49-F238E27FC236}">
                <a16:creationId xmlns:a16="http://schemas.microsoft.com/office/drawing/2014/main" id="{900F8666-05B7-443C-8A28-FAC273349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6326" y="1471908"/>
            <a:ext cx="588742" cy="492443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FA143BA-F401-444B-A396-6FCED2C539C0}"/>
              </a:ext>
            </a:extLst>
          </p:cNvPr>
          <p:cNvSpPr/>
          <p:nvPr/>
        </p:nvSpPr>
        <p:spPr>
          <a:xfrm>
            <a:off x="7642820" y="2477348"/>
            <a:ext cx="4260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ndara" panose="020E0502030303020204" pitchFamily="34" charset="0"/>
              </a:rPr>
              <a:t>Louvain method can be used to detect communities in large network.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222085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AE457D-0397-41A5-A1CF-4C8062284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100" y="282807"/>
            <a:ext cx="11607800" cy="6133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16AF48-2AA8-4B78-82AB-CE8B9E71F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54360"/>
            <a:ext cx="12192000" cy="34544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IN" dirty="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IN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https://github.com/mounakalidindi/Twitter-Hurricane-Analysis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C4CCBA-12AD-4433-A381-A03661E3D927}"/>
              </a:ext>
            </a:extLst>
          </p:cNvPr>
          <p:cNvSpPr txBox="1"/>
          <p:nvPr/>
        </p:nvSpPr>
        <p:spPr>
          <a:xfrm>
            <a:off x="3202669" y="2827928"/>
            <a:ext cx="5786662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THANK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 YOU</a:t>
            </a:r>
            <a:endParaRPr lang="en-US" sz="6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hlinkClick r:id="rId5"/>
            <a:extLst>
              <a:ext uri="{FF2B5EF4-FFF2-40B4-BE49-F238E27FC236}">
                <a16:creationId xmlns:a16="http://schemas.microsoft.com/office/drawing/2014/main" id="{FD739A43-7308-4A45-800C-2B124CAB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0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692F-8C4B-47E6-B367-1CB302E3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810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347D20-83CF-4765-A959-68F510CE97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10</a:t>
            </a:r>
          </a:p>
        </p:txBody>
      </p:sp>
      <p:pic>
        <p:nvPicPr>
          <p:cNvPr id="1026" name="Picture 2" descr="User">
            <a:extLst>
              <a:ext uri="{FF2B5EF4-FFF2-40B4-BE49-F238E27FC236}">
                <a16:creationId xmlns:a16="http://schemas.microsoft.com/office/drawing/2014/main" id="{3CE38354-E50D-4E6A-81E7-B1C40AF0B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95" y="4128675"/>
            <a:ext cx="436349" cy="43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209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9FE27-70E1-44B2-A8D4-22B1FBB9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A7955-6230-48B4-BD8B-A7C460F7594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515E1EA5-44B4-4F71-9348-C1ED402144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Balanced scorecard slide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C92C2E-8888-42AB-A36D-D6F2B362B0CD}"/>
              </a:ext>
            </a:extLst>
          </p:cNvPr>
          <p:cNvSpPr txBox="1"/>
          <p:nvPr/>
        </p:nvSpPr>
        <p:spPr>
          <a:xfrm>
            <a:off x="1463904" y="252343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PROJECT FLOW</a:t>
            </a:r>
            <a:endParaRPr lang="en-US" sz="3600" dirty="0"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266B6E-A3E1-4E83-A284-AE89ACE4B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19265" y="1571472"/>
            <a:ext cx="4439924" cy="4343401"/>
            <a:chOff x="3914046" y="1600200"/>
            <a:chExt cx="4439924" cy="43434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430D05E-E542-4A7A-820D-1D7456314943}"/>
                </a:ext>
              </a:extLst>
            </p:cNvPr>
            <p:cNvGrpSpPr/>
            <p:nvPr/>
          </p:nvGrpSpPr>
          <p:grpSpPr>
            <a:xfrm>
              <a:off x="3914046" y="1600200"/>
              <a:ext cx="4439924" cy="4343401"/>
              <a:chOff x="3914046" y="1600200"/>
              <a:chExt cx="4439924" cy="4343401"/>
            </a:xfrm>
            <a:effectLst/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21FBD271-8B92-4637-8B26-873FB982AA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0032" y="1608686"/>
                <a:ext cx="2008188" cy="2020888"/>
              </a:xfrm>
              <a:custGeom>
                <a:avLst/>
                <a:gdLst>
                  <a:gd name="T0" fmla="*/ 55 w 172"/>
                  <a:gd name="T1" fmla="*/ 173 h 173"/>
                  <a:gd name="T2" fmla="*/ 0 w 172"/>
                  <a:gd name="T3" fmla="*/ 173 h 173"/>
                  <a:gd name="T4" fmla="*/ 172 w 172"/>
                  <a:gd name="T5" fmla="*/ 0 h 173"/>
                  <a:gd name="T6" fmla="*/ 172 w 172"/>
                  <a:gd name="T7" fmla="*/ 55 h 173"/>
                  <a:gd name="T8" fmla="*/ 55 w 172"/>
                  <a:gd name="T9" fmla="*/ 17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73">
                    <a:moveTo>
                      <a:pt x="55" y="173"/>
                    </a:moveTo>
                    <a:cubicBezTo>
                      <a:pt x="0" y="173"/>
                      <a:pt x="0" y="173"/>
                      <a:pt x="0" y="173"/>
                    </a:cubicBezTo>
                    <a:cubicBezTo>
                      <a:pt x="7" y="80"/>
                      <a:pt x="80" y="7"/>
                      <a:pt x="172" y="0"/>
                    </a:cubicBezTo>
                    <a:cubicBezTo>
                      <a:pt x="172" y="55"/>
                      <a:pt x="172" y="55"/>
                      <a:pt x="172" y="55"/>
                    </a:cubicBezTo>
                    <a:cubicBezTo>
                      <a:pt x="110" y="61"/>
                      <a:pt x="61" y="111"/>
                      <a:pt x="55" y="17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6">
                <a:extLst>
                  <a:ext uri="{FF2B5EF4-FFF2-40B4-BE49-F238E27FC236}">
                    <a16:creationId xmlns:a16="http://schemas.microsoft.com/office/drawing/2014/main" id="{73F932C8-AF28-4A7B-BDA9-82D3B71F3E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082" y="3935413"/>
                <a:ext cx="2020888" cy="2008188"/>
              </a:xfrm>
              <a:custGeom>
                <a:avLst/>
                <a:gdLst>
                  <a:gd name="T0" fmla="*/ 118 w 173"/>
                  <a:gd name="T1" fmla="*/ 0 h 172"/>
                  <a:gd name="T2" fmla="*/ 173 w 173"/>
                  <a:gd name="T3" fmla="*/ 0 h 172"/>
                  <a:gd name="T4" fmla="*/ 0 w 173"/>
                  <a:gd name="T5" fmla="*/ 172 h 172"/>
                  <a:gd name="T6" fmla="*/ 0 w 173"/>
                  <a:gd name="T7" fmla="*/ 117 h 172"/>
                  <a:gd name="T8" fmla="*/ 118 w 173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72">
                    <a:moveTo>
                      <a:pt x="118" y="0"/>
                    </a:moveTo>
                    <a:cubicBezTo>
                      <a:pt x="173" y="0"/>
                      <a:pt x="173" y="0"/>
                      <a:pt x="173" y="0"/>
                    </a:cubicBezTo>
                    <a:cubicBezTo>
                      <a:pt x="166" y="92"/>
                      <a:pt x="93" y="166"/>
                      <a:pt x="0" y="172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62" y="111"/>
                      <a:pt x="112" y="62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7">
                <a:extLst>
                  <a:ext uri="{FF2B5EF4-FFF2-40B4-BE49-F238E27FC236}">
                    <a16:creationId xmlns:a16="http://schemas.microsoft.com/office/drawing/2014/main" id="{6D8DACB5-7050-41E1-9B1A-9174CA70A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4046" y="3935413"/>
                <a:ext cx="2008188" cy="2008188"/>
              </a:xfrm>
              <a:custGeom>
                <a:avLst/>
                <a:gdLst>
                  <a:gd name="T0" fmla="*/ 172 w 172"/>
                  <a:gd name="T1" fmla="*/ 117 h 172"/>
                  <a:gd name="T2" fmla="*/ 172 w 172"/>
                  <a:gd name="T3" fmla="*/ 172 h 172"/>
                  <a:gd name="T4" fmla="*/ 0 w 172"/>
                  <a:gd name="T5" fmla="*/ 0 h 172"/>
                  <a:gd name="T6" fmla="*/ 55 w 172"/>
                  <a:gd name="T7" fmla="*/ 0 h 172"/>
                  <a:gd name="T8" fmla="*/ 172 w 172"/>
                  <a:gd name="T9" fmla="*/ 117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" h="172">
                    <a:moveTo>
                      <a:pt x="172" y="117"/>
                    </a:moveTo>
                    <a:cubicBezTo>
                      <a:pt x="172" y="172"/>
                      <a:pt x="172" y="172"/>
                      <a:pt x="172" y="172"/>
                    </a:cubicBezTo>
                    <a:cubicBezTo>
                      <a:pt x="80" y="166"/>
                      <a:pt x="7" y="92"/>
                      <a:pt x="0" y="0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1" y="62"/>
                      <a:pt x="110" y="111"/>
                      <a:pt x="172" y="1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911C8ACA-A542-4D08-9126-B96D0F71B4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784" y="1600200"/>
                <a:ext cx="2020888" cy="2020888"/>
              </a:xfrm>
              <a:custGeom>
                <a:avLst/>
                <a:gdLst>
                  <a:gd name="T0" fmla="*/ 0 w 173"/>
                  <a:gd name="T1" fmla="*/ 55 h 173"/>
                  <a:gd name="T2" fmla="*/ 0 w 173"/>
                  <a:gd name="T3" fmla="*/ 0 h 173"/>
                  <a:gd name="T4" fmla="*/ 173 w 173"/>
                  <a:gd name="T5" fmla="*/ 173 h 173"/>
                  <a:gd name="T6" fmla="*/ 118 w 173"/>
                  <a:gd name="T7" fmla="*/ 173 h 173"/>
                  <a:gd name="T8" fmla="*/ 0 w 173"/>
                  <a:gd name="T9" fmla="*/ 55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73">
                    <a:moveTo>
                      <a:pt x="0" y="55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93" y="7"/>
                      <a:pt x="166" y="80"/>
                      <a:pt x="173" y="173"/>
                    </a:cubicBezTo>
                    <a:cubicBezTo>
                      <a:pt x="118" y="173"/>
                      <a:pt x="118" y="173"/>
                      <a:pt x="118" y="173"/>
                    </a:cubicBezTo>
                    <a:cubicBezTo>
                      <a:pt x="112" y="111"/>
                      <a:pt x="62" y="61"/>
                      <a:pt x="0" y="55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745DC8CE-88A3-43D3-9F62-45AA3B8D0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4518819" y="2194720"/>
              <a:ext cx="3154361" cy="3154361"/>
            </a:xfrm>
            <a:custGeom>
              <a:avLst/>
              <a:gdLst>
                <a:gd name="connsiteX0" fmla="*/ 1577181 w 3154361"/>
                <a:gd name="connsiteY0" fmla="*/ 3154361 h 3154361"/>
                <a:gd name="connsiteX1" fmla="*/ 1780203 w 3154361"/>
                <a:gd name="connsiteY1" fmla="*/ 2804324 h 3154361"/>
                <a:gd name="connsiteX2" fmla="*/ 1797438 w 3154361"/>
                <a:gd name="connsiteY2" fmla="*/ 2802025 h 3154361"/>
                <a:gd name="connsiteX3" fmla="*/ 2796180 w 3154361"/>
                <a:gd name="connsiteY3" fmla="*/ 1827945 h 3154361"/>
                <a:gd name="connsiteX4" fmla="*/ 2803383 w 3154361"/>
                <a:gd name="connsiteY4" fmla="*/ 1780748 h 3154361"/>
                <a:gd name="connsiteX5" fmla="*/ 3154361 w 3154361"/>
                <a:gd name="connsiteY5" fmla="*/ 1577181 h 3154361"/>
                <a:gd name="connsiteX6" fmla="*/ 2803383 w 3154361"/>
                <a:gd name="connsiteY6" fmla="*/ 1373614 h 3154361"/>
                <a:gd name="connsiteX7" fmla="*/ 2796180 w 3154361"/>
                <a:gd name="connsiteY7" fmla="*/ 1326414 h 3154361"/>
                <a:gd name="connsiteX8" fmla="*/ 1797438 w 3154361"/>
                <a:gd name="connsiteY8" fmla="*/ 352335 h 3154361"/>
                <a:gd name="connsiteX9" fmla="*/ 1780201 w 3154361"/>
                <a:gd name="connsiteY9" fmla="*/ 350035 h 3154361"/>
                <a:gd name="connsiteX10" fmla="*/ 1577181 w 3154361"/>
                <a:gd name="connsiteY10" fmla="*/ 0 h 3154361"/>
                <a:gd name="connsiteX11" fmla="*/ 1374161 w 3154361"/>
                <a:gd name="connsiteY11" fmla="*/ 350035 h 3154361"/>
                <a:gd name="connsiteX12" fmla="*/ 1356922 w 3154361"/>
                <a:gd name="connsiteY12" fmla="*/ 352335 h 3154361"/>
                <a:gd name="connsiteX13" fmla="*/ 358181 w 3154361"/>
                <a:gd name="connsiteY13" fmla="*/ 1326414 h 3154361"/>
                <a:gd name="connsiteX14" fmla="*/ 350977 w 3154361"/>
                <a:gd name="connsiteY14" fmla="*/ 1373613 h 3154361"/>
                <a:gd name="connsiteX15" fmla="*/ 0 w 3154361"/>
                <a:gd name="connsiteY15" fmla="*/ 1577180 h 3154361"/>
                <a:gd name="connsiteX16" fmla="*/ 350977 w 3154361"/>
                <a:gd name="connsiteY16" fmla="*/ 1780746 h 3154361"/>
                <a:gd name="connsiteX17" fmla="*/ 358181 w 3154361"/>
                <a:gd name="connsiteY17" fmla="*/ 1827946 h 3154361"/>
                <a:gd name="connsiteX18" fmla="*/ 1356922 w 3154361"/>
                <a:gd name="connsiteY18" fmla="*/ 2802025 h 3154361"/>
                <a:gd name="connsiteX19" fmla="*/ 1374159 w 3154361"/>
                <a:gd name="connsiteY19" fmla="*/ 2804324 h 315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54361" h="3154361">
                  <a:moveTo>
                    <a:pt x="1577181" y="3154361"/>
                  </a:moveTo>
                  <a:lnTo>
                    <a:pt x="1780203" y="2804324"/>
                  </a:lnTo>
                  <a:lnTo>
                    <a:pt x="1797438" y="2802025"/>
                  </a:lnTo>
                  <a:cubicBezTo>
                    <a:pt x="2297871" y="2712635"/>
                    <a:pt x="2694658" y="2324067"/>
                    <a:pt x="2796180" y="1827945"/>
                  </a:cubicBezTo>
                  <a:lnTo>
                    <a:pt x="2803383" y="1780748"/>
                  </a:lnTo>
                  <a:lnTo>
                    <a:pt x="3154361" y="1577181"/>
                  </a:lnTo>
                  <a:lnTo>
                    <a:pt x="2803383" y="1373614"/>
                  </a:lnTo>
                  <a:lnTo>
                    <a:pt x="2796180" y="1326414"/>
                  </a:lnTo>
                  <a:cubicBezTo>
                    <a:pt x="2694658" y="830292"/>
                    <a:pt x="2297871" y="441725"/>
                    <a:pt x="1797438" y="352335"/>
                  </a:cubicBezTo>
                  <a:lnTo>
                    <a:pt x="1780201" y="350035"/>
                  </a:lnTo>
                  <a:lnTo>
                    <a:pt x="1577181" y="0"/>
                  </a:lnTo>
                  <a:lnTo>
                    <a:pt x="1374161" y="350035"/>
                  </a:lnTo>
                  <a:lnTo>
                    <a:pt x="1356922" y="352335"/>
                  </a:lnTo>
                  <a:cubicBezTo>
                    <a:pt x="856490" y="441724"/>
                    <a:pt x="459702" y="830291"/>
                    <a:pt x="358181" y="1326414"/>
                  </a:cubicBezTo>
                  <a:lnTo>
                    <a:pt x="350977" y="1373613"/>
                  </a:lnTo>
                  <a:lnTo>
                    <a:pt x="0" y="1577180"/>
                  </a:lnTo>
                  <a:lnTo>
                    <a:pt x="350977" y="1780746"/>
                  </a:lnTo>
                  <a:lnTo>
                    <a:pt x="358181" y="1827946"/>
                  </a:lnTo>
                  <a:cubicBezTo>
                    <a:pt x="459702" y="2324067"/>
                    <a:pt x="856490" y="2712635"/>
                    <a:pt x="1356922" y="2802025"/>
                  </a:cubicBezTo>
                  <a:lnTo>
                    <a:pt x="1374159" y="2804324"/>
                  </a:lnTo>
                  <a:close/>
                </a:path>
              </a:pathLst>
            </a:custGeom>
            <a:noFill/>
            <a:ln w="19050">
              <a:solidFill>
                <a:srgbClr val="7F7F7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88C3CC7-FF16-4EE6-8784-43FED74DD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463812" y="614327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F030E608-FD0D-40AE-86BB-0A2CCB27B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9454357" y="3226746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B0A604A2-1672-42C6-B255-324211739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5545" y="3226747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7757CDEF-630C-40F7-970E-216E60E63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1175544" y="638961"/>
            <a:ext cx="1562100" cy="39131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C01E23-90C8-4759-A5BC-F3CE0BC2D0F9}"/>
              </a:ext>
            </a:extLst>
          </p:cNvPr>
          <p:cNvSpPr txBox="1"/>
          <p:nvPr/>
        </p:nvSpPr>
        <p:spPr>
          <a:xfrm>
            <a:off x="584200" y="2122888"/>
            <a:ext cx="299514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Understanding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Cleaning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Analyzing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FDC3D59-6312-4B09-A47E-217DF86E4CEC}"/>
              </a:ext>
            </a:extLst>
          </p:cNvPr>
          <p:cNvSpPr txBox="1"/>
          <p:nvPr/>
        </p:nvSpPr>
        <p:spPr>
          <a:xfrm>
            <a:off x="584199" y="4724390"/>
            <a:ext cx="299514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Topic Similarity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Louvain Community Detection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29B0A24-4AF3-471F-B550-B6ECA0A271C1}"/>
              </a:ext>
            </a:extLst>
          </p:cNvPr>
          <p:cNvSpPr txBox="1"/>
          <p:nvPr/>
        </p:nvSpPr>
        <p:spPr>
          <a:xfrm>
            <a:off x="8918713" y="2122888"/>
            <a:ext cx="29271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Machine learning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36AAE29-2C92-4992-B0FE-57B88E4FBC85}"/>
              </a:ext>
            </a:extLst>
          </p:cNvPr>
          <p:cNvSpPr txBox="1"/>
          <p:nvPr/>
        </p:nvSpPr>
        <p:spPr>
          <a:xfrm>
            <a:off x="8918713" y="4724390"/>
            <a:ext cx="292716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Unsupervised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LDA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ndara" panose="020E0502030303020204" pitchFamily="34" charset="0"/>
              </a:rPr>
              <a:t>Machine learning </a:t>
            </a:r>
          </a:p>
          <a:p>
            <a:pPr algn="r"/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B1DA7F-6755-4824-937E-B1FB5B2BA7ED}"/>
              </a:ext>
            </a:extLst>
          </p:cNvPr>
          <p:cNvSpPr/>
          <p:nvPr/>
        </p:nvSpPr>
        <p:spPr>
          <a:xfrm>
            <a:off x="4395158" y="2305878"/>
            <a:ext cx="296112" cy="26504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1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51E1CD5-16CA-4B16-A877-22BCE5E97BCE}"/>
              </a:ext>
            </a:extLst>
          </p:cNvPr>
          <p:cNvSpPr/>
          <p:nvPr/>
        </p:nvSpPr>
        <p:spPr>
          <a:xfrm>
            <a:off x="7242099" y="4841287"/>
            <a:ext cx="296112" cy="265044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F00AC10-C959-430A-BAA4-B65D09FC6B1F}"/>
              </a:ext>
            </a:extLst>
          </p:cNvPr>
          <p:cNvSpPr/>
          <p:nvPr/>
        </p:nvSpPr>
        <p:spPr>
          <a:xfrm>
            <a:off x="7148745" y="2359698"/>
            <a:ext cx="296112" cy="265044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C786355-9D57-4EE4-9C7A-54CD8E0B5799}"/>
              </a:ext>
            </a:extLst>
          </p:cNvPr>
          <p:cNvSpPr/>
          <p:nvPr/>
        </p:nvSpPr>
        <p:spPr>
          <a:xfrm>
            <a:off x="4400982" y="4889530"/>
            <a:ext cx="296112" cy="265044"/>
          </a:xfrm>
          <a:prstGeom prst="ellipse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2622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E27E79-BAC2-49AC-B6C8-4785C3D2D513}"/>
              </a:ext>
            </a:extLst>
          </p:cNvPr>
          <p:cNvSpPr txBox="1"/>
          <p:nvPr/>
        </p:nvSpPr>
        <p:spPr>
          <a:xfrm>
            <a:off x="1463903" y="411369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UNDERSTANDING DATA</a:t>
            </a:r>
            <a:endParaRPr lang="en-US" sz="36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12847-FCC1-455F-8382-9AC46FAADC26}"/>
              </a:ext>
            </a:extLst>
          </p:cNvPr>
          <p:cNvSpPr txBox="1"/>
          <p:nvPr/>
        </p:nvSpPr>
        <p:spPr>
          <a:xfrm>
            <a:off x="993914" y="1441454"/>
            <a:ext cx="10478170" cy="4250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Candara" panose="020E0502030303020204" pitchFamily="34" charset="0"/>
                <a:cs typeface="Aldhabi" panose="020B0604020202020204" pitchFamily="2" charset="-78"/>
              </a:rPr>
              <a:t>Source of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Hurricane Irma data is acquired using the Twitter streaming application programming interface.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Geo enables tweets are extracted within bounding set of coordinates around Florida.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It covers time span from September 1, 2017 to September 10, 2017.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ndara" panose="020E0502030303020204" pitchFamily="34" charset="0"/>
              </a:rPr>
              <a:t>Description of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Tweet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Candara" panose="020E0502030303020204" pitchFamily="34" charset="0"/>
              </a:rPr>
              <a:t>Hurricane_relation</a:t>
            </a:r>
            <a:r>
              <a:rPr lang="en-US" dirty="0">
                <a:latin typeface="Candara" panose="020E0502030303020204" pitchFamily="34" charset="0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0 : not related to Hurricane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1 : related to Hurricane</a:t>
            </a:r>
            <a:endParaRPr lang="en-US" sz="2000" b="1" dirty="0">
              <a:latin typeface="Candara" panose="020E0502030303020204" pitchFamily="34" charset="0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550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7AB804-1064-4E93-B479-984A35B3EBE6}"/>
              </a:ext>
            </a:extLst>
          </p:cNvPr>
          <p:cNvSpPr txBox="1"/>
          <p:nvPr/>
        </p:nvSpPr>
        <p:spPr>
          <a:xfrm>
            <a:off x="1463903" y="411369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DATA PRE-PROCESSING</a:t>
            </a:r>
            <a:endParaRPr lang="en-US" sz="3600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763924-2B62-47D4-980F-50886AC97C34}"/>
              </a:ext>
            </a:extLst>
          </p:cNvPr>
          <p:cNvSpPr/>
          <p:nvPr/>
        </p:nvSpPr>
        <p:spPr>
          <a:xfrm>
            <a:off x="1248045" y="1500287"/>
            <a:ext cx="6247223" cy="30040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Candara" panose="020E0502030303020204" pitchFamily="34" charset="0"/>
                <a:cs typeface="Aldhabi" panose="020B0604020202020204" pitchFamily="2" charset="-78"/>
              </a:rPr>
              <a:t>Data Cleaning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Removed URLs.</a:t>
            </a:r>
            <a:endParaRPr lang="en-IN" dirty="0">
              <a:latin typeface="Candara" panose="020E0502030303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Removed stop words.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Removed words composed of only 1 or 2 characters.</a:t>
            </a:r>
            <a:endParaRPr lang="en-IN" dirty="0">
              <a:latin typeface="Candara" panose="020E0502030303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Applied lemmatization	</a:t>
            </a:r>
            <a:endParaRPr lang="en-IN" dirty="0">
              <a:latin typeface="Candara" panose="020E0502030303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Applied stemming i.e. words are reduced to their root form.</a:t>
            </a:r>
            <a:endParaRPr lang="en-IN" dirty="0">
              <a:latin typeface="Candara" panose="020E0502030303020204" pitchFamily="34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Removed documents with less than 2 words.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181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46F1A8-2AD7-4C54-A89E-8BAB3154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661" y="1600819"/>
            <a:ext cx="6467061" cy="40062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A08B6-13F1-481D-8F28-2B241CDF1976}"/>
              </a:ext>
            </a:extLst>
          </p:cNvPr>
          <p:cNvSpPr txBox="1"/>
          <p:nvPr/>
        </p:nvSpPr>
        <p:spPr>
          <a:xfrm>
            <a:off x="1463903" y="411370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BEFORE AND AFTER CLEANING</a:t>
            </a:r>
          </a:p>
        </p:txBody>
      </p:sp>
    </p:spTree>
    <p:extLst>
      <p:ext uri="{BB962C8B-B14F-4D97-AF65-F5344CB8AC3E}">
        <p14:creationId xmlns:p14="http://schemas.microsoft.com/office/powerpoint/2010/main" val="1726095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04B84-D449-4BBC-96C6-D60742F730D5}"/>
              </a:ext>
            </a:extLst>
          </p:cNvPr>
          <p:cNvSpPr txBox="1"/>
          <p:nvPr/>
        </p:nvSpPr>
        <p:spPr>
          <a:xfrm>
            <a:off x="1463903" y="371614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SUPERVISED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DF1FFB-C3CD-4896-8258-2A2406C009E0}"/>
              </a:ext>
            </a:extLst>
          </p:cNvPr>
          <p:cNvSpPr/>
          <p:nvPr/>
        </p:nvSpPr>
        <p:spPr>
          <a:xfrm>
            <a:off x="1248044" y="1500287"/>
            <a:ext cx="9738007" cy="4512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Created Dictionary : Maps all words to its unique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This dictionary is used to create a bag-of-words corpus, which contains the word id and its frequency in each document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Document term matrix is created.</a:t>
            </a: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r>
              <a:rPr lang="en-IN" sz="2000" b="1" dirty="0">
                <a:latin typeface="Candara" panose="020E0502030303020204" pitchFamily="34" charset="0"/>
              </a:rPr>
              <a:t>TF-IDF</a:t>
            </a:r>
            <a:r>
              <a:rPr lang="en-IN" b="1" dirty="0">
                <a:latin typeface="Candara" panose="020E0502030303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Created TF-IDF model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TF-IDF score (w) for a word in a document in the corpus is</a:t>
            </a: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DF8E3-7386-4EE1-B150-508FBD12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5" y="4861900"/>
            <a:ext cx="42862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6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F3D3F9-2C5F-4C2B-9328-632DD6EB0748}"/>
              </a:ext>
            </a:extLst>
          </p:cNvPr>
          <p:cNvSpPr txBox="1"/>
          <p:nvPr/>
        </p:nvSpPr>
        <p:spPr>
          <a:xfrm>
            <a:off x="1463903" y="371614"/>
            <a:ext cx="926419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3200" b="1" dirty="0">
                <a:latin typeface="+mj-lt"/>
              </a:rPr>
              <a:t>MACHINE LEARNING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DB7034-0EE2-4FAA-B982-8DD19E02AA6B}"/>
              </a:ext>
            </a:extLst>
          </p:cNvPr>
          <p:cNvSpPr/>
          <p:nvPr/>
        </p:nvSpPr>
        <p:spPr>
          <a:xfrm>
            <a:off x="1248044" y="1500287"/>
            <a:ext cx="9738007" cy="3357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>
                <a:latin typeface="Candara" panose="020E0502030303020204" pitchFamily="34" charset="0"/>
              </a:rPr>
              <a:t>Applied various machine learning algorithms and compared their results</a:t>
            </a: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r>
              <a:rPr lang="en-IN" sz="2000" b="1" dirty="0">
                <a:latin typeface="Candara" panose="020E0502030303020204" pitchFamily="34" charset="0"/>
              </a:rPr>
              <a:t>Support Vector Machine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Linear SVM model is created using training data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Classification accuracy is 90%</a:t>
            </a: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38453-EA8F-4609-BF5B-258681D7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19" y="4004434"/>
            <a:ext cx="4362059" cy="17470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44ED09-2A29-41EF-933F-0D8351B441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20410" y="3677271"/>
            <a:ext cx="4362060" cy="28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18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2377F6-3880-4CDD-9F8D-B8AC15E0FA62}"/>
              </a:ext>
            </a:extLst>
          </p:cNvPr>
          <p:cNvSpPr/>
          <p:nvPr/>
        </p:nvSpPr>
        <p:spPr>
          <a:xfrm>
            <a:off x="1205949" y="986660"/>
            <a:ext cx="9738007" cy="3142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>
                <a:latin typeface="Candara" panose="020E0502030303020204" pitchFamily="34" charset="0"/>
              </a:rPr>
              <a:t>Random Forest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Random Forest classifier is created using training data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latin typeface="Candara" panose="020E0502030303020204" pitchFamily="34" charset="0"/>
              </a:rPr>
              <a:t>Classification accuracy is 90%</a:t>
            </a:r>
          </a:p>
          <a:p>
            <a:pPr>
              <a:lnSpc>
                <a:spcPct val="150000"/>
              </a:lnSpc>
            </a:pPr>
            <a:endParaRPr lang="en-IN" sz="2000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  <a:p>
            <a:pPr>
              <a:lnSpc>
                <a:spcPct val="150000"/>
              </a:lnSpc>
            </a:pPr>
            <a:endParaRPr lang="en-IN" dirty="0">
              <a:latin typeface="Candara" panose="020E05020303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29539-BEB1-461D-8917-D0D99A6F3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44" y="2792896"/>
            <a:ext cx="4333875" cy="19513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A54622-368B-4511-A573-25AEF51A9D3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3722" y="2644166"/>
            <a:ext cx="4436713" cy="28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36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cD color sc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1737"/>
      </a:accent1>
      <a:accent2>
        <a:srgbClr val="FFC427"/>
      </a:accent2>
      <a:accent3>
        <a:srgbClr val="B4D78E"/>
      </a:accent3>
      <a:accent4>
        <a:srgbClr val="749CD3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Balanced_Scorecard.pptx" id="{10ED7897-4190-42E8-9E5A-9BA30033AB56}" vid="{5E997269-9069-4613-A476-408DDBC8C50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745</Words>
  <Application>Microsoft Office PowerPoint</Application>
  <PresentationFormat>Widescreen</PresentationFormat>
  <Paragraphs>156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Aldhabi</vt:lpstr>
      <vt:lpstr>Arial</vt:lpstr>
      <vt:lpstr>Calibri</vt:lpstr>
      <vt:lpstr>Calibri Light</vt:lpstr>
      <vt:lpstr>Candara</vt:lpstr>
      <vt:lpstr>Century Gothic</vt:lpstr>
      <vt:lpstr>Courier New</vt:lpstr>
      <vt:lpstr>Office Theme</vt:lpstr>
      <vt:lpstr>Balanced scorecard slide 1</vt:lpstr>
      <vt:lpstr>PowerPoint Presentation</vt:lpstr>
      <vt:lpstr>Balanced scorecard slide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Balanced scorecard slide 8</vt:lpstr>
      <vt:lpstr>Balanced scorecard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2019-04-24T14:22:25Z</dcterms:created>
  <dcterms:modified xsi:type="dcterms:W3CDTF">2019-04-28T19:52:58Z</dcterms:modified>
</cp:coreProperties>
</file>